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4" r:id="rId3"/>
  </p:sldMasterIdLst>
  <p:notesMasterIdLst>
    <p:notesMasterId r:id="rId24"/>
  </p:notes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NoSRsn8F5p2RKO8oLSMqrDpUU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C313DB-C9DA-4F65-BCD3-3309B91D7E81}">
  <a:tblStyle styleId="{08C313DB-C9DA-4F65-BCD3-3309B91D7E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F6E62A0-E9E0-49BF-B637-793306ADBBE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B6F014C-CD3E-47C0-AEE9-58A89B4EEC5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99" autoAdjust="0"/>
  </p:normalViewPr>
  <p:slideViewPr>
    <p:cSldViewPr snapToGrid="0">
      <p:cViewPr varScale="1">
        <p:scale>
          <a:sx n="98" d="100"/>
          <a:sy n="98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Google Shape;36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1925276f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g91925276ff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91925276ff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SPFK = Suchtpräventionsfachkraft</a:t>
            </a:r>
            <a:br>
              <a:rPr lang="de-DE"/>
            </a:br>
            <a:r>
              <a:rPr lang="de-DE"/>
              <a:t>LK = Lehrkraft</a:t>
            </a:r>
            <a:endParaRPr/>
          </a:p>
        </p:txBody>
      </p:sp>
      <p:sp>
        <p:nvSpPr>
          <p:cNvPr id="387" name="Google Shape;3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SPFK = Suchtpräventionsfachkraft</a:t>
            </a:r>
            <a:br>
              <a:rPr lang="de-DE"/>
            </a:br>
            <a:r>
              <a:rPr lang="de-DE"/>
              <a:t>LK = Lehrkraft</a:t>
            </a:r>
            <a:endParaRPr/>
          </a:p>
        </p:txBody>
      </p:sp>
      <p:sp>
        <p:nvSpPr>
          <p:cNvPr id="393" name="Google Shape;39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Google Shape;3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1925276ff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Zum Speicherplatz: Die YouTubeApp benötigt 132MB, WhatsApp 206MB, Google Maps 583MB. Facebook 557MB, Chefkoch 286MB</a:t>
            </a:r>
            <a:endParaRPr/>
          </a:p>
        </p:txBody>
      </p:sp>
      <p:sp>
        <p:nvSpPr>
          <p:cNvPr id="419" name="Google Shape;419;g91925276f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7" name="Google Shape;4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7" name="Google Shape;4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/>
        </p:nvSpPr>
        <p:spPr>
          <a:xfrm>
            <a:off x="239184" y="1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239184" y="71439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-Titel-Folie">
  <p:cSld name="Abschnitt-Titel-Foli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45"/>
          <p:cNvPicPr preferRelativeResize="0"/>
          <p:nvPr/>
        </p:nvPicPr>
        <p:blipFill rotWithShape="1">
          <a:blip r:embed="rId2">
            <a:alphaModFix/>
          </a:blip>
          <a:srcRect l="77223"/>
          <a:stretch/>
        </p:blipFill>
        <p:spPr>
          <a:xfrm>
            <a:off x="10591800" y="128589"/>
            <a:ext cx="1261533" cy="3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5"/>
          <p:cNvSpPr txBox="1">
            <a:spLocks noGrp="1"/>
          </p:cNvSpPr>
          <p:nvPr>
            <p:ph type="body" idx="1"/>
          </p:nvPr>
        </p:nvSpPr>
        <p:spPr>
          <a:xfrm>
            <a:off x="334434" y="548680"/>
            <a:ext cx="11518668" cy="2520403"/>
          </a:xfrm>
          <a:prstGeom prst="rect">
            <a:avLst/>
          </a:prstGeom>
          <a:solidFill>
            <a:srgbClr val="2C4281">
              <a:alpha val="24313"/>
            </a:srgbClr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7200"/>
              <a:buFont typeface="Calibri"/>
              <a:buNone/>
              <a:defRPr sz="72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äre Folie - 2 Spalten">
  <p:cSld name="Reguläre Folie - 2 Spalte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6"/>
          <p:cNvPicPr preferRelativeResize="0"/>
          <p:nvPr/>
        </p:nvPicPr>
        <p:blipFill rotWithShape="1">
          <a:blip r:embed="rId2">
            <a:alphaModFix/>
          </a:blip>
          <a:srcRect l="77223"/>
          <a:stretch/>
        </p:blipFill>
        <p:spPr>
          <a:xfrm>
            <a:off x="10591800" y="128589"/>
            <a:ext cx="1261533" cy="3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6"/>
          <p:cNvSpPr txBox="1">
            <a:spLocks noGrp="1"/>
          </p:cNvSpPr>
          <p:nvPr>
            <p:ph type="body" idx="1"/>
          </p:nvPr>
        </p:nvSpPr>
        <p:spPr>
          <a:xfrm>
            <a:off x="389642" y="1844824"/>
            <a:ext cx="5604759" cy="459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body" idx="2"/>
          </p:nvPr>
        </p:nvSpPr>
        <p:spPr>
          <a:xfrm>
            <a:off x="6156007" y="1844824"/>
            <a:ext cx="5697095" cy="459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body" idx="3"/>
          </p:nvPr>
        </p:nvSpPr>
        <p:spPr>
          <a:xfrm>
            <a:off x="384667" y="549275"/>
            <a:ext cx="11468435" cy="1079500"/>
          </a:xfrm>
          <a:prstGeom prst="rect">
            <a:avLst/>
          </a:prstGeom>
          <a:solidFill>
            <a:srgbClr val="2C4281">
              <a:alpha val="24313"/>
            </a:srgbClr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body" idx="4"/>
          </p:nvPr>
        </p:nvSpPr>
        <p:spPr>
          <a:xfrm>
            <a:off x="389641" y="128589"/>
            <a:ext cx="1020216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6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e Folie">
  <p:cSld name="Leere Foli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_UZH-englisch">
  <p:cSld name="Titel_UZH-englisch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/>
          <p:nvPr/>
        </p:nvSpPr>
        <p:spPr>
          <a:xfrm>
            <a:off x="239184" y="1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8"/>
          <p:cNvSpPr txBox="1"/>
          <p:nvPr/>
        </p:nvSpPr>
        <p:spPr>
          <a:xfrm>
            <a:off x="239184" y="71439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48"/>
          <p:cNvCxnSpPr/>
          <p:nvPr/>
        </p:nvCxnSpPr>
        <p:spPr>
          <a:xfrm>
            <a:off x="814917" y="692150"/>
            <a:ext cx="10752667" cy="0"/>
          </a:xfrm>
          <a:prstGeom prst="straightConnector1">
            <a:avLst/>
          </a:prstGeom>
          <a:noFill/>
          <a:ln w="19050" cap="flat" cmpd="sng">
            <a:solidFill>
              <a:srgbClr val="2C4281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9" name="Google Shape;79;p48"/>
          <p:cNvPicPr preferRelativeResize="0"/>
          <p:nvPr/>
        </p:nvPicPr>
        <p:blipFill rotWithShape="1">
          <a:blip r:embed="rId2">
            <a:alphaModFix/>
          </a:blip>
          <a:srcRect r="40344" b="6665"/>
          <a:stretch/>
        </p:blipFill>
        <p:spPr>
          <a:xfrm>
            <a:off x="2650068" y="104776"/>
            <a:ext cx="5185833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8"/>
          <p:cNvPicPr preferRelativeResize="0"/>
          <p:nvPr/>
        </p:nvPicPr>
        <p:blipFill rotWithShape="1">
          <a:blip r:embed="rId2">
            <a:alphaModFix/>
          </a:blip>
          <a:srcRect l="77223"/>
          <a:stretch/>
        </p:blipFill>
        <p:spPr>
          <a:xfrm>
            <a:off x="912284" y="144464"/>
            <a:ext cx="1598083" cy="454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48"/>
          <p:cNvCxnSpPr/>
          <p:nvPr/>
        </p:nvCxnSpPr>
        <p:spPr>
          <a:xfrm>
            <a:off x="840317" y="6092825"/>
            <a:ext cx="10727267" cy="0"/>
          </a:xfrm>
          <a:prstGeom prst="straightConnector1">
            <a:avLst/>
          </a:prstGeom>
          <a:noFill/>
          <a:ln w="19050" cap="flat" cmpd="sng">
            <a:solidFill>
              <a:srgbClr val="2C4281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2" name="Google Shape;82;p48" descr="C:\Users\jbecker\AppData\Local\Temp\uzh_logo_e_pos_gross.tif"/>
          <p:cNvPicPr preferRelativeResize="0"/>
          <p:nvPr/>
        </p:nvPicPr>
        <p:blipFill rotWithShape="1">
          <a:blip r:embed="rId3">
            <a:alphaModFix/>
          </a:blip>
          <a:srcRect l="6051" t="15256" r="4631" b="15257"/>
          <a:stretch/>
        </p:blipFill>
        <p:spPr>
          <a:xfrm>
            <a:off x="9239251" y="106364"/>
            <a:ext cx="21971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8"/>
          <p:cNvSpPr txBox="1">
            <a:spLocks noGrp="1"/>
          </p:cNvSpPr>
          <p:nvPr>
            <p:ph type="ctrTitle"/>
          </p:nvPr>
        </p:nvSpPr>
        <p:spPr>
          <a:xfrm>
            <a:off x="0" y="1844825"/>
            <a:ext cx="12192000" cy="3024335"/>
          </a:xfrm>
          <a:prstGeom prst="rect">
            <a:avLst/>
          </a:prstGeom>
          <a:solidFill>
            <a:srgbClr val="2C4281">
              <a:alpha val="24313"/>
            </a:srgbClr>
          </a:solidFill>
          <a:ln>
            <a:noFill/>
          </a:ln>
        </p:spPr>
        <p:txBody>
          <a:bodyPr spcFirstLastPara="1" wrap="square" lIns="756000" tIns="45700" rIns="6840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body" idx="1"/>
          </p:nvPr>
        </p:nvSpPr>
        <p:spPr>
          <a:xfrm>
            <a:off x="914401" y="6092826"/>
            <a:ext cx="10462684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428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48"/>
          <p:cNvSpPr txBox="1">
            <a:spLocks noGrp="1"/>
          </p:cNvSpPr>
          <p:nvPr>
            <p:ph type="body" idx="2"/>
          </p:nvPr>
        </p:nvSpPr>
        <p:spPr>
          <a:xfrm>
            <a:off x="914401" y="4868863"/>
            <a:ext cx="10462684" cy="12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2C4281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9"/>
          <p:cNvSpPr txBox="1"/>
          <p:nvPr/>
        </p:nvSpPr>
        <p:spPr>
          <a:xfrm>
            <a:off x="239184" y="1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9"/>
          <p:cNvSpPr txBox="1"/>
          <p:nvPr/>
        </p:nvSpPr>
        <p:spPr>
          <a:xfrm>
            <a:off x="239184" y="71439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8"/>
          <p:cNvSpPr txBox="1"/>
          <p:nvPr/>
        </p:nvSpPr>
        <p:spPr>
          <a:xfrm>
            <a:off x="239184" y="1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8"/>
          <p:cNvSpPr txBox="1"/>
          <p:nvPr/>
        </p:nvSpPr>
        <p:spPr>
          <a:xfrm>
            <a:off x="239184" y="71439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" name="Google Shape;17;p38"/>
          <p:cNvCxnSpPr/>
          <p:nvPr/>
        </p:nvCxnSpPr>
        <p:spPr>
          <a:xfrm>
            <a:off x="814917" y="692150"/>
            <a:ext cx="10752667" cy="0"/>
          </a:xfrm>
          <a:prstGeom prst="straightConnector1">
            <a:avLst/>
          </a:prstGeom>
          <a:noFill/>
          <a:ln w="19050" cap="flat" cmpd="sng">
            <a:solidFill>
              <a:srgbClr val="2C4281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" name="Google Shape;18;p38"/>
          <p:cNvPicPr preferRelativeResize="0"/>
          <p:nvPr/>
        </p:nvPicPr>
        <p:blipFill rotWithShape="1">
          <a:blip r:embed="rId2">
            <a:alphaModFix/>
          </a:blip>
          <a:srcRect r="40344" b="6665"/>
          <a:stretch/>
        </p:blipFill>
        <p:spPr>
          <a:xfrm>
            <a:off x="2650068" y="104776"/>
            <a:ext cx="5185833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8"/>
          <p:cNvPicPr preferRelativeResize="0"/>
          <p:nvPr/>
        </p:nvPicPr>
        <p:blipFill rotWithShape="1">
          <a:blip r:embed="rId2">
            <a:alphaModFix/>
          </a:blip>
          <a:srcRect l="77223"/>
          <a:stretch/>
        </p:blipFill>
        <p:spPr>
          <a:xfrm>
            <a:off x="912284" y="144464"/>
            <a:ext cx="1598083" cy="454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8"/>
          <p:cNvCxnSpPr/>
          <p:nvPr/>
        </p:nvCxnSpPr>
        <p:spPr>
          <a:xfrm>
            <a:off x="840317" y="6092825"/>
            <a:ext cx="10727267" cy="0"/>
          </a:xfrm>
          <a:prstGeom prst="straightConnector1">
            <a:avLst/>
          </a:prstGeom>
          <a:noFill/>
          <a:ln w="19050" cap="flat" cmpd="sng">
            <a:solidFill>
              <a:srgbClr val="2C4281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" name="Google Shape;21;p38" descr="C:\Users\jbecker\AppData\Local\Temp\uzh_logo_d_pos_gross.tif"/>
          <p:cNvPicPr preferRelativeResize="0"/>
          <p:nvPr/>
        </p:nvPicPr>
        <p:blipFill rotWithShape="1">
          <a:blip r:embed="rId3">
            <a:alphaModFix/>
          </a:blip>
          <a:srcRect l="6459" t="15404" r="5912" b="14511"/>
          <a:stretch/>
        </p:blipFill>
        <p:spPr>
          <a:xfrm>
            <a:off x="9480551" y="133350"/>
            <a:ext cx="19558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8"/>
          <p:cNvSpPr txBox="1">
            <a:spLocks noGrp="1"/>
          </p:cNvSpPr>
          <p:nvPr>
            <p:ph type="body" idx="1"/>
          </p:nvPr>
        </p:nvSpPr>
        <p:spPr>
          <a:xfrm>
            <a:off x="914401" y="6092826"/>
            <a:ext cx="10462684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428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2"/>
          </p:nvPr>
        </p:nvSpPr>
        <p:spPr>
          <a:xfrm>
            <a:off x="914401" y="4868863"/>
            <a:ext cx="10462684" cy="12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2C4281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ctrTitle"/>
          </p:nvPr>
        </p:nvSpPr>
        <p:spPr>
          <a:xfrm>
            <a:off x="0" y="1844825"/>
            <a:ext cx="12192000" cy="3024335"/>
          </a:xfrm>
          <a:prstGeom prst="rect">
            <a:avLst/>
          </a:prstGeom>
          <a:solidFill>
            <a:srgbClr val="2C4281">
              <a:alpha val="24313"/>
            </a:srgbClr>
          </a:solidFill>
          <a:ln>
            <a:noFill/>
          </a:ln>
        </p:spPr>
        <p:txBody>
          <a:bodyPr spcFirstLastPara="1" wrap="square" lIns="756000" tIns="45700" rIns="6840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äre Folie">
  <p:cSld name="Reguläre Foli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/>
          <p:nvPr/>
        </p:nvSpPr>
        <p:spPr>
          <a:xfrm>
            <a:off x="10608733" y="188914"/>
            <a:ext cx="1430867" cy="45878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7"/>
          <p:cNvSpPr txBox="1">
            <a:spLocks noGrp="1"/>
          </p:cNvSpPr>
          <p:nvPr>
            <p:ph type="body" idx="1"/>
          </p:nvPr>
        </p:nvSpPr>
        <p:spPr>
          <a:xfrm>
            <a:off x="384667" y="612565"/>
            <a:ext cx="11412859" cy="79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body" idx="2"/>
          </p:nvPr>
        </p:nvSpPr>
        <p:spPr>
          <a:xfrm>
            <a:off x="395261" y="178991"/>
            <a:ext cx="10202159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7"/>
          <p:cNvSpPr txBox="1">
            <a:spLocks noGrp="1"/>
          </p:cNvSpPr>
          <p:nvPr>
            <p:ph type="body" idx="3"/>
          </p:nvPr>
        </p:nvSpPr>
        <p:spPr>
          <a:xfrm>
            <a:off x="363467" y="1480484"/>
            <a:ext cx="11434059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40"/>
              <a:buChar char="•"/>
              <a:defRPr sz="28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505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03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03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03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7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-Titel-Folie">
  <p:cSld name="Abschnitt-Titel-Foli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9"/>
          <p:cNvPicPr preferRelativeResize="0"/>
          <p:nvPr/>
        </p:nvPicPr>
        <p:blipFill rotWithShape="1">
          <a:blip r:embed="rId2">
            <a:alphaModFix/>
          </a:blip>
          <a:srcRect l="77223"/>
          <a:stretch/>
        </p:blipFill>
        <p:spPr>
          <a:xfrm>
            <a:off x="10591800" y="128589"/>
            <a:ext cx="1261533" cy="3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9"/>
          <p:cNvSpPr txBox="1">
            <a:spLocks noGrp="1"/>
          </p:cNvSpPr>
          <p:nvPr>
            <p:ph type="body" idx="1"/>
          </p:nvPr>
        </p:nvSpPr>
        <p:spPr>
          <a:xfrm>
            <a:off x="334434" y="548680"/>
            <a:ext cx="11518668" cy="2520403"/>
          </a:xfrm>
          <a:prstGeom prst="rect">
            <a:avLst/>
          </a:prstGeom>
          <a:solidFill>
            <a:srgbClr val="2C4281">
              <a:alpha val="24313"/>
            </a:srgbClr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7200"/>
              <a:buFont typeface="Calibri"/>
              <a:buNone/>
              <a:defRPr sz="72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äre Folie">
  <p:cSld name="Reguläre Foli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/>
          <p:nvPr/>
        </p:nvSpPr>
        <p:spPr>
          <a:xfrm>
            <a:off x="10608733" y="188914"/>
            <a:ext cx="1430867" cy="4587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1"/>
          </p:nvPr>
        </p:nvSpPr>
        <p:spPr>
          <a:xfrm>
            <a:off x="384667" y="549275"/>
            <a:ext cx="11468435" cy="1079500"/>
          </a:xfrm>
          <a:prstGeom prst="rect">
            <a:avLst/>
          </a:prstGeom>
          <a:solidFill>
            <a:srgbClr val="2C4281">
              <a:alpha val="24313"/>
            </a:srgbClr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body" idx="2"/>
          </p:nvPr>
        </p:nvSpPr>
        <p:spPr>
          <a:xfrm>
            <a:off x="389642" y="128589"/>
            <a:ext cx="10202159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body" idx="3"/>
          </p:nvPr>
        </p:nvSpPr>
        <p:spPr>
          <a:xfrm>
            <a:off x="389641" y="1844675"/>
            <a:ext cx="11434059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Calibri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03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alibri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3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alibri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äre Folie - 2 Spalten">
  <p:cSld name="Reguläre Folie - 2 Spalte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1"/>
          <p:cNvPicPr preferRelativeResize="0"/>
          <p:nvPr/>
        </p:nvPicPr>
        <p:blipFill rotWithShape="1">
          <a:blip r:embed="rId2">
            <a:alphaModFix/>
          </a:blip>
          <a:srcRect l="77223"/>
          <a:stretch/>
        </p:blipFill>
        <p:spPr>
          <a:xfrm>
            <a:off x="10591800" y="128589"/>
            <a:ext cx="1261533" cy="3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1"/>
          <p:cNvSpPr txBox="1">
            <a:spLocks noGrp="1"/>
          </p:cNvSpPr>
          <p:nvPr>
            <p:ph type="body" idx="1"/>
          </p:nvPr>
        </p:nvSpPr>
        <p:spPr>
          <a:xfrm>
            <a:off x="389642" y="1844824"/>
            <a:ext cx="5604759" cy="459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2"/>
          </p:nvPr>
        </p:nvSpPr>
        <p:spPr>
          <a:xfrm>
            <a:off x="6156007" y="1844824"/>
            <a:ext cx="5697095" cy="459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3"/>
          </p:nvPr>
        </p:nvSpPr>
        <p:spPr>
          <a:xfrm>
            <a:off x="384667" y="549275"/>
            <a:ext cx="11468435" cy="1079500"/>
          </a:xfrm>
          <a:prstGeom prst="rect">
            <a:avLst/>
          </a:prstGeom>
          <a:solidFill>
            <a:srgbClr val="2C4281">
              <a:alpha val="24313"/>
            </a:srgbClr>
          </a:solidFill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4"/>
          </p:nvPr>
        </p:nvSpPr>
        <p:spPr>
          <a:xfrm>
            <a:off x="389641" y="128589"/>
            <a:ext cx="1020216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e Folie">
  <p:cSld name="Leere Foli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_UZH-englisch">
  <p:cSld name="Titel_UZH-englisch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3"/>
          <p:cNvSpPr txBox="1"/>
          <p:nvPr/>
        </p:nvSpPr>
        <p:spPr>
          <a:xfrm>
            <a:off x="239184" y="1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3"/>
          <p:cNvSpPr txBox="1"/>
          <p:nvPr/>
        </p:nvSpPr>
        <p:spPr>
          <a:xfrm>
            <a:off x="239184" y="71439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43"/>
          <p:cNvCxnSpPr/>
          <p:nvPr/>
        </p:nvCxnSpPr>
        <p:spPr>
          <a:xfrm>
            <a:off x="814917" y="692150"/>
            <a:ext cx="10752667" cy="0"/>
          </a:xfrm>
          <a:prstGeom prst="straightConnector1">
            <a:avLst/>
          </a:prstGeom>
          <a:noFill/>
          <a:ln w="19050" cap="flat" cmpd="sng">
            <a:solidFill>
              <a:srgbClr val="2C4281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" name="Google Shape;46;p43"/>
          <p:cNvPicPr preferRelativeResize="0"/>
          <p:nvPr/>
        </p:nvPicPr>
        <p:blipFill rotWithShape="1">
          <a:blip r:embed="rId2">
            <a:alphaModFix/>
          </a:blip>
          <a:srcRect r="40344" b="6665"/>
          <a:stretch/>
        </p:blipFill>
        <p:spPr>
          <a:xfrm>
            <a:off x="2650068" y="104776"/>
            <a:ext cx="5185833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3"/>
          <p:cNvPicPr preferRelativeResize="0"/>
          <p:nvPr/>
        </p:nvPicPr>
        <p:blipFill rotWithShape="1">
          <a:blip r:embed="rId2">
            <a:alphaModFix/>
          </a:blip>
          <a:srcRect l="77223"/>
          <a:stretch/>
        </p:blipFill>
        <p:spPr>
          <a:xfrm>
            <a:off x="912284" y="144464"/>
            <a:ext cx="1598083" cy="454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43"/>
          <p:cNvCxnSpPr/>
          <p:nvPr/>
        </p:nvCxnSpPr>
        <p:spPr>
          <a:xfrm>
            <a:off x="840317" y="6092825"/>
            <a:ext cx="10727267" cy="0"/>
          </a:xfrm>
          <a:prstGeom prst="straightConnector1">
            <a:avLst/>
          </a:prstGeom>
          <a:noFill/>
          <a:ln w="19050" cap="flat" cmpd="sng">
            <a:solidFill>
              <a:srgbClr val="2C4281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9" name="Google Shape;49;p43" descr="C:\Users\jbecker\AppData\Local\Temp\uzh_logo_e_pos_gross.tif"/>
          <p:cNvPicPr preferRelativeResize="0"/>
          <p:nvPr/>
        </p:nvPicPr>
        <p:blipFill rotWithShape="1">
          <a:blip r:embed="rId3">
            <a:alphaModFix/>
          </a:blip>
          <a:srcRect l="6051" t="15256" r="4631" b="15257"/>
          <a:stretch/>
        </p:blipFill>
        <p:spPr>
          <a:xfrm>
            <a:off x="9239251" y="106364"/>
            <a:ext cx="21971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3"/>
          <p:cNvSpPr txBox="1">
            <a:spLocks noGrp="1"/>
          </p:cNvSpPr>
          <p:nvPr>
            <p:ph type="ctrTitle"/>
          </p:nvPr>
        </p:nvSpPr>
        <p:spPr>
          <a:xfrm>
            <a:off x="0" y="1844825"/>
            <a:ext cx="12192000" cy="3024335"/>
          </a:xfrm>
          <a:prstGeom prst="rect">
            <a:avLst/>
          </a:prstGeom>
          <a:solidFill>
            <a:srgbClr val="2C4281">
              <a:alpha val="24313"/>
            </a:srgbClr>
          </a:solidFill>
          <a:ln>
            <a:noFill/>
          </a:ln>
        </p:spPr>
        <p:txBody>
          <a:bodyPr spcFirstLastPara="1" wrap="square" lIns="756000" tIns="45700" rIns="6840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428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body" idx="1"/>
          </p:nvPr>
        </p:nvSpPr>
        <p:spPr>
          <a:xfrm>
            <a:off x="914401" y="6092826"/>
            <a:ext cx="10462684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428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2"/>
          </p:nvPr>
        </p:nvSpPr>
        <p:spPr>
          <a:xfrm>
            <a:off x="914401" y="4868863"/>
            <a:ext cx="10462684" cy="12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2C4281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2C42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äre Folie">
  <p:cSld name="Reguläre Foli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>
            <a:off x="10608733" y="188914"/>
            <a:ext cx="1430867" cy="4587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384667" y="612565"/>
            <a:ext cx="11412859" cy="79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395261" y="178991"/>
            <a:ext cx="10202159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3"/>
          </p:nvPr>
        </p:nvSpPr>
        <p:spPr>
          <a:xfrm>
            <a:off x="363467" y="1480484"/>
            <a:ext cx="11434059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240"/>
              <a:buFont typeface="Arial Narrow"/>
              <a:buChar char="•"/>
              <a:defRPr sz="28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alibri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03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alibri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03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alibri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/>
          <p:nvPr/>
        </p:nvSpPr>
        <p:spPr>
          <a:xfrm>
            <a:off x="239184" y="1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4"/>
          <p:cNvSpPr txBox="1"/>
          <p:nvPr/>
        </p:nvSpPr>
        <p:spPr>
          <a:xfrm>
            <a:off x="239184" y="71439"/>
            <a:ext cx="11952816" cy="54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1"/>
          <p:cNvCxnSpPr/>
          <p:nvPr/>
        </p:nvCxnSpPr>
        <p:spPr>
          <a:xfrm>
            <a:off x="508001" y="609600"/>
            <a:ext cx="11292417" cy="0"/>
          </a:xfrm>
          <a:prstGeom prst="straightConnector1">
            <a:avLst/>
          </a:prstGeom>
          <a:noFill/>
          <a:ln>
            <a:noFill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23"/>
          <p:cNvCxnSpPr/>
          <p:nvPr/>
        </p:nvCxnSpPr>
        <p:spPr>
          <a:xfrm>
            <a:off x="508001" y="609600"/>
            <a:ext cx="11292417" cy="0"/>
          </a:xfrm>
          <a:prstGeom prst="straightConnector1">
            <a:avLst/>
          </a:prstGeom>
          <a:noFill/>
          <a:ln>
            <a:noFill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/>
          <p:nvPr/>
        </p:nvSpPr>
        <p:spPr>
          <a:xfrm>
            <a:off x="1773777" y="753703"/>
            <a:ext cx="8351838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4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Präventionsapp</a:t>
            </a:r>
            <a:r>
              <a:rPr lang="de-DE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«ready4life» und das Forschungsprojekt PARI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de-DE" sz="2400" b="1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de-DE" sz="2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rävention bei </a:t>
            </a:r>
            <a:r>
              <a:rPr lang="de-DE" sz="2400" b="1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de-DE" sz="2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uszubildenden in Bezug auf </a:t>
            </a:r>
            <a:r>
              <a:rPr lang="de-DE" sz="2400" b="1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de-DE" sz="2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auschmittelkonsum und </a:t>
            </a:r>
            <a:r>
              <a:rPr lang="de-DE" sz="2400" b="1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de-DE" sz="2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nternetbezogene Störungen»</a:t>
            </a:r>
            <a:endParaRPr sz="18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6674" y="336774"/>
            <a:ext cx="2623323" cy="241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240" y="365247"/>
            <a:ext cx="2402975" cy="28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2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>
                <a:latin typeface="Arial"/>
                <a:ea typeface="Arial"/>
                <a:cs typeface="Arial"/>
                <a:sym typeface="Arial"/>
              </a:rPr>
              <a:t>Programmablauf</a:t>
            </a:r>
            <a:endParaRPr/>
          </a:p>
        </p:txBody>
      </p:sp>
      <p:sp>
        <p:nvSpPr>
          <p:cNvPr id="323" name="Google Shape;323;p12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75300" cy="5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31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60"/>
              <a:buFont typeface="Arial"/>
              <a:buNone/>
            </a:pPr>
            <a:endParaRPr sz="22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40"/>
              <a:buFont typeface="Arial Narrow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40"/>
              <a:buFont typeface="Arial Narrow"/>
              <a:buNone/>
            </a:pPr>
            <a:endParaRPr dirty="0"/>
          </a:p>
        </p:txBody>
      </p:sp>
      <p:sp>
        <p:nvSpPr>
          <p:cNvPr id="324" name="Google Shape;324;p12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>
                <a:latin typeface="Arial"/>
                <a:ea typeface="Arial"/>
                <a:cs typeface="Arial"/>
                <a:sym typeface="Arial"/>
              </a:rPr>
              <a:t>DAS VORGEHEN</a:t>
            </a:r>
            <a:endParaRPr b="0"/>
          </a:p>
        </p:txBody>
      </p:sp>
      <p:pic>
        <p:nvPicPr>
          <p:cNvPr id="325" name="Google Shape;325;p12" descr="Bildergebnis für ready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9048" y="193081"/>
            <a:ext cx="1357586" cy="121996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2"/>
          <p:cNvSpPr txBox="1"/>
          <p:nvPr/>
        </p:nvSpPr>
        <p:spPr>
          <a:xfrm>
            <a:off x="1928814" y="1384300"/>
            <a:ext cx="5672137" cy="369888"/>
          </a:xfrm>
          <a:prstGeom prst="rect">
            <a:avLst/>
          </a:prstGeom>
          <a:solidFill>
            <a:srgbClr val="9DD2D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Projektvorstellung in Schulklassen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2"/>
          <p:cNvSpPr txBox="1"/>
          <p:nvPr/>
        </p:nvSpPr>
        <p:spPr>
          <a:xfrm>
            <a:off x="1928814" y="2376489"/>
            <a:ext cx="5667375" cy="369887"/>
          </a:xfrm>
          <a:prstGeom prst="rect">
            <a:avLst/>
          </a:prstGeom>
          <a:solidFill>
            <a:srgbClr val="9DD2D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de-DE" sz="18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Download der App und Befragungsteilnahme</a:t>
            </a:r>
            <a:endParaRPr sz="1800" dirty="0">
              <a:solidFill>
                <a:schemeClr val="dk1"/>
              </a:solidFill>
              <a:latin typeface="+mn-lt"/>
              <a:cs typeface="Calibri"/>
            </a:endParaRPr>
          </a:p>
        </p:txBody>
      </p:sp>
      <p:sp>
        <p:nvSpPr>
          <p:cNvPr id="328" name="Google Shape;328;p12"/>
          <p:cNvSpPr txBox="1"/>
          <p:nvPr/>
        </p:nvSpPr>
        <p:spPr>
          <a:xfrm>
            <a:off x="1928814" y="3332163"/>
            <a:ext cx="5672137" cy="368300"/>
          </a:xfrm>
          <a:prstGeom prst="rect">
            <a:avLst/>
          </a:prstGeom>
          <a:solidFill>
            <a:srgbClr val="9DD2D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>
              <a:buSzPts val="1800"/>
              <a:buFont typeface="Arial"/>
              <a:buNone/>
            </a:pPr>
            <a:r>
              <a:rPr lang="de-DE" sz="18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Einladung zur Programm/Studienteilnahme  </a:t>
            </a:r>
            <a:endParaRPr sz="1800" dirty="0">
              <a:solidFill>
                <a:schemeClr val="dk1"/>
              </a:solidFill>
              <a:latin typeface="+mn-lt"/>
              <a:cs typeface="Calibri"/>
            </a:endParaRPr>
          </a:p>
        </p:txBody>
      </p:sp>
      <p:cxnSp>
        <p:nvCxnSpPr>
          <p:cNvPr id="329" name="Google Shape;329;p12"/>
          <p:cNvCxnSpPr/>
          <p:nvPr/>
        </p:nvCxnSpPr>
        <p:spPr>
          <a:xfrm>
            <a:off x="4762500" y="2746375"/>
            <a:ext cx="1588" cy="585788"/>
          </a:xfrm>
          <a:prstGeom prst="straightConnector1">
            <a:avLst/>
          </a:prstGeom>
          <a:noFill/>
          <a:ln w="19050" cap="flat" cmpd="sng">
            <a:solidFill>
              <a:srgbClr val="71BEC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0" name="Google Shape;330;p12"/>
          <p:cNvSpPr txBox="1"/>
          <p:nvPr/>
        </p:nvSpPr>
        <p:spPr>
          <a:xfrm>
            <a:off x="4822825" y="1758950"/>
            <a:ext cx="19558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Eigenes Smartphone </a:t>
            </a:r>
            <a:endParaRPr sz="1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Mindestalter: 16 Jahre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1921775" y="4034520"/>
            <a:ext cx="5672100" cy="646290"/>
          </a:xfrm>
          <a:prstGeom prst="rect">
            <a:avLst/>
          </a:prstGeom>
          <a:solidFill>
            <a:srgbClr val="9DD2D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Risiken-/Ressourcenprofil mit Empfehlung zur Themenwahl</a:t>
            </a:r>
            <a:endParaRPr sz="1800" dirty="0">
              <a:solidFill>
                <a:schemeClr val="dk1"/>
              </a:solidFill>
              <a:latin typeface="+mn-lt"/>
              <a:cs typeface="Calibri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4821218" y="3698692"/>
            <a:ext cx="2771700" cy="4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Einverständnis</a:t>
            </a:r>
            <a:endParaRPr sz="1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2"/>
          <p:cNvSpPr txBox="1"/>
          <p:nvPr/>
        </p:nvSpPr>
        <p:spPr>
          <a:xfrm>
            <a:off x="1928825" y="5085521"/>
            <a:ext cx="5672126" cy="553957"/>
          </a:xfrm>
          <a:prstGeom prst="rect">
            <a:avLst/>
          </a:prstGeom>
          <a:solidFill>
            <a:srgbClr val="9DD2D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6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Coaching zu zwei Themen </a:t>
            </a:r>
            <a:endParaRPr sz="1600" dirty="0">
              <a:solidFill>
                <a:schemeClr val="dk1"/>
              </a:solidFill>
              <a:latin typeface="+mn-lt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de-DE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2 x 8 Wochen</a:t>
            </a:r>
            <a:endParaRPr dirty="0">
              <a:solidFill>
                <a:schemeClr val="dk1"/>
              </a:solidFill>
              <a:latin typeface="+mn-lt"/>
              <a:cs typeface="Calibri"/>
            </a:endParaRPr>
          </a:p>
        </p:txBody>
      </p:sp>
      <p:pic>
        <p:nvPicPr>
          <p:cNvPr id="338" name="Google Shape;33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670" y="4246583"/>
            <a:ext cx="1703387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5505" y="1384304"/>
            <a:ext cx="2054225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2"/>
          <p:cNvSpPr/>
          <p:nvPr/>
        </p:nvSpPr>
        <p:spPr>
          <a:xfrm>
            <a:off x="1697763" y="1301813"/>
            <a:ext cx="6121500" cy="34749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2"/>
          <p:cNvCxnSpPr/>
          <p:nvPr/>
        </p:nvCxnSpPr>
        <p:spPr>
          <a:xfrm flipH="1">
            <a:off x="4762500" y="1754188"/>
            <a:ext cx="1588" cy="622300"/>
          </a:xfrm>
          <a:prstGeom prst="straightConnector1">
            <a:avLst/>
          </a:prstGeom>
          <a:noFill/>
          <a:ln w="19050" cap="flat" cmpd="sng">
            <a:solidFill>
              <a:srgbClr val="71BEC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2" name="Google Shape;342;p12"/>
          <p:cNvCxnSpPr>
            <a:cxnSpLocks/>
          </p:cNvCxnSpPr>
          <p:nvPr/>
        </p:nvCxnSpPr>
        <p:spPr>
          <a:xfrm flipH="1">
            <a:off x="4757825" y="3700463"/>
            <a:ext cx="6263" cy="338877"/>
          </a:xfrm>
          <a:prstGeom prst="straightConnector1">
            <a:avLst/>
          </a:prstGeom>
          <a:noFill/>
          <a:ln w="19050" cap="flat" cmpd="sng">
            <a:solidFill>
              <a:srgbClr val="71BEC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3" name="Google Shape;343;p12"/>
          <p:cNvSpPr/>
          <p:nvPr/>
        </p:nvSpPr>
        <p:spPr>
          <a:xfrm rot="-1299">
            <a:off x="8009050" y="3332334"/>
            <a:ext cx="793800" cy="585900"/>
          </a:xfrm>
          <a:prstGeom prst="lef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8802850" y="3161593"/>
            <a:ext cx="2572800" cy="22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-DE" sz="17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Dieser Teil findet innerhalb der Schule statt. Die weitere Durchführung ist unabhängig vom Schulalltag.</a:t>
            </a:r>
            <a:endParaRPr sz="17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" name="Google Shape;345;p12"/>
          <p:cNvCxnSpPr>
            <a:cxnSpLocks/>
            <a:stCxn id="331" idx="2"/>
            <a:endCxn id="333" idx="0"/>
          </p:cNvCxnSpPr>
          <p:nvPr/>
        </p:nvCxnSpPr>
        <p:spPr>
          <a:xfrm>
            <a:off x="4757825" y="4680810"/>
            <a:ext cx="7063" cy="404711"/>
          </a:xfrm>
          <a:prstGeom prst="straightConnector1">
            <a:avLst/>
          </a:prstGeom>
          <a:noFill/>
          <a:ln w="19050" cap="flat" cmpd="sng">
            <a:solidFill>
              <a:srgbClr val="71BEC4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6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6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>
                <a:latin typeface="Arial"/>
                <a:ea typeface="Arial"/>
                <a:cs typeface="Arial"/>
                <a:sym typeface="Arial"/>
              </a:rPr>
              <a:t>Einblicke in </a:t>
            </a:r>
            <a:r>
              <a:rPr lang="de-DE" sz="2800" b="1">
                <a:latin typeface="Arial"/>
                <a:ea typeface="Arial"/>
                <a:cs typeface="Arial"/>
                <a:sym typeface="Arial"/>
              </a:rPr>
              <a:t>«ready4life»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6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/>
              <a:t>DER INHALT</a:t>
            </a:r>
            <a:endParaRPr b="0"/>
          </a:p>
        </p:txBody>
      </p:sp>
      <p:pic>
        <p:nvPicPr>
          <p:cNvPr id="356" name="Google Shape;356;p16" descr="Bildergebnis für ready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9048" y="193081"/>
            <a:ext cx="1357586" cy="12199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7" name="Google Shape;357;p16"/>
          <p:cNvGraphicFramePr/>
          <p:nvPr>
            <p:extLst>
              <p:ext uri="{D42A27DB-BD31-4B8C-83A1-F6EECF244321}">
                <p14:modId xmlns:p14="http://schemas.microsoft.com/office/powerpoint/2010/main" val="2101354472"/>
              </p:ext>
            </p:extLst>
          </p:nvPr>
        </p:nvGraphicFramePr>
        <p:xfrm>
          <a:off x="363538" y="1481138"/>
          <a:ext cx="11434800" cy="4846340"/>
        </p:xfrm>
        <a:graphic>
          <a:graphicData uri="http://schemas.openxmlformats.org/drawingml/2006/table">
            <a:tbl>
              <a:tblPr firstRow="1" bandRow="1">
                <a:noFill/>
                <a:tableStyleId>{EF6E62A0-E9E0-49BF-B637-793306ADBBE0}</a:tableStyleId>
              </a:tblPr>
              <a:tblGrid>
                <a:gridCol w="285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+mj-lt"/>
                        </a:rPr>
                        <a:t>Virtuelle Coaches</a:t>
                      </a:r>
                      <a:endParaRPr sz="14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+mj-lt"/>
                        </a:rPr>
                        <a:t>Ausschnitt auf dem Chatverlauf</a:t>
                      </a:r>
                      <a:endParaRPr sz="14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+mj-lt"/>
                        </a:rPr>
                        <a:t>Rückmeldung zur Eingangsbefragung</a:t>
                      </a:r>
                      <a:endParaRPr sz="1400" u="none" strike="noStrike" cap="none" dirty="0">
                        <a:latin typeface="+mj-l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8" name="Google Shape;35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716" y="1645920"/>
            <a:ext cx="1800000" cy="389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7906" y="1645920"/>
            <a:ext cx="1800000" cy="389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4096" y="1578843"/>
            <a:ext cx="1871634" cy="402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45752" y="1578842"/>
            <a:ext cx="1902117" cy="4029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7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>
                <a:latin typeface="Arial"/>
                <a:ea typeface="Arial"/>
                <a:cs typeface="Arial"/>
                <a:sym typeface="Arial"/>
              </a:rPr>
              <a:t>Einblicke in </a:t>
            </a:r>
            <a:r>
              <a:rPr lang="de-DE" sz="2800" b="1">
                <a:latin typeface="Arial"/>
                <a:ea typeface="Arial"/>
                <a:cs typeface="Arial"/>
                <a:sym typeface="Arial"/>
              </a:rPr>
              <a:t>«ready4life»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7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/>
              <a:t>DER INHALT</a:t>
            </a:r>
            <a:endParaRPr b="0"/>
          </a:p>
        </p:txBody>
      </p:sp>
      <p:pic>
        <p:nvPicPr>
          <p:cNvPr id="370" name="Google Shape;370;p17" descr="Bildergebnis für ready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9048" y="193081"/>
            <a:ext cx="1357586" cy="12199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1" name="Google Shape;371;p17"/>
          <p:cNvGraphicFramePr/>
          <p:nvPr>
            <p:extLst>
              <p:ext uri="{D42A27DB-BD31-4B8C-83A1-F6EECF244321}">
                <p14:modId xmlns:p14="http://schemas.microsoft.com/office/powerpoint/2010/main" val="3866554953"/>
              </p:ext>
            </p:extLst>
          </p:nvPr>
        </p:nvGraphicFramePr>
        <p:xfrm>
          <a:off x="363538" y="1481138"/>
          <a:ext cx="11434800" cy="4846340"/>
        </p:xfrm>
        <a:graphic>
          <a:graphicData uri="http://schemas.openxmlformats.org/drawingml/2006/table">
            <a:tbl>
              <a:tblPr firstRow="1" bandRow="1">
                <a:noFill/>
                <a:tableStyleId>{EF6E62A0-E9E0-49BF-B637-793306ADBBE0}</a:tableStyleId>
              </a:tblPr>
              <a:tblGrid>
                <a:gridCol w="285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64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 u="none" strike="noStrike" cap="none" dirty="0">
                          <a:latin typeface="+mj-lt"/>
                        </a:rPr>
                        <a:t>Menü inkl. Übersicht der </a:t>
                      </a:r>
                      <a:r>
                        <a:rPr lang="de-DE" sz="1800" u="none" strike="noStrike" cap="none" dirty="0" err="1">
                          <a:latin typeface="+mj-lt"/>
                        </a:rPr>
                        <a:t>Credits</a:t>
                      </a: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de-DE" sz="1800" u="none" strike="noStrike" cap="none" dirty="0">
                          <a:latin typeface="+mj-lt"/>
                        </a:rPr>
                        <a:t>Notfallkontakt</a:t>
                      </a:r>
                      <a:endParaRPr sz="1400" u="none" strike="noStrike" cap="none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+mj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2" name="Google Shape;3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7551" y="1706881"/>
            <a:ext cx="1800000" cy="389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4450" y="1822914"/>
            <a:ext cx="1800000" cy="366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1925276ff_0_11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91925276ff_0_11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6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/>
              <a:t>Das Konzept</a:t>
            </a: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800" dirty="0" err="1">
                <a:latin typeface="Arial"/>
                <a:ea typeface="Arial"/>
                <a:cs typeface="Arial"/>
                <a:sym typeface="Arial"/>
              </a:rPr>
              <a:t>Präventionsapp</a:t>
            </a:r>
            <a:r>
              <a:rPr lang="de-DE" sz="2800" b="1" dirty="0">
                <a:latin typeface="Arial"/>
                <a:ea typeface="Arial"/>
                <a:cs typeface="Arial"/>
                <a:sym typeface="Arial"/>
              </a:rPr>
              <a:t> «ready4life»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91925276ff_0_11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75300" cy="5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80"/>
              <a:buFont typeface="Arial Narrow"/>
              <a:buNone/>
            </a:pPr>
            <a:endParaRPr sz="259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80"/>
              <a:buFont typeface="Arial Narrow"/>
              <a:buNone/>
            </a:pPr>
            <a:endParaRPr sz="259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80"/>
              <a:buFont typeface="Arial Narrow"/>
              <a:buNone/>
            </a:pPr>
            <a:r>
              <a:rPr lang="de-DE" sz="2400" dirty="0">
                <a:latin typeface="+mj-lt"/>
              </a:rPr>
              <a:t>Auf den folgenden Folien findet sich eine tabellarische Darstellung der wöchentliche Ziele und Inhalte sowie des zugrundeliegenden wissenschaftlichen Konzepts für alle sechs Themenbereiche. </a:t>
            </a:r>
            <a:endParaRPr sz="2400"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72"/>
              <a:buFont typeface="Arial Narrow"/>
              <a:buNone/>
            </a:pPr>
            <a:endParaRPr sz="2590" dirty="0"/>
          </a:p>
        </p:txBody>
      </p:sp>
      <p:sp>
        <p:nvSpPr>
          <p:cNvPr id="382" name="Google Shape;382;g91925276ff_0_11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8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de-DE" b="0"/>
              <a:t>ER INHALT</a:t>
            </a:r>
            <a:endParaRPr b="0"/>
          </a:p>
        </p:txBody>
      </p:sp>
      <p:pic>
        <p:nvPicPr>
          <p:cNvPr id="383" name="Google Shape;383;g91925276ff_0_11" descr="Bildergebnis für ready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9048" y="193081"/>
            <a:ext cx="1357586" cy="121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" name="Google Shape;389;p14"/>
          <p:cNvGraphicFramePr/>
          <p:nvPr/>
        </p:nvGraphicFramePr>
        <p:xfrm>
          <a:off x="157316" y="226141"/>
          <a:ext cx="11897025" cy="6753563"/>
        </p:xfrm>
        <a:graphic>
          <a:graphicData uri="http://schemas.openxmlformats.org/drawingml/2006/table">
            <a:tbl>
              <a:tblPr firstRow="1" firstCol="1" bandRow="1">
                <a:noFill/>
                <a:tableStyleId>{3B6F014C-CD3E-47C0-AEE9-58A89B4EEC5D}</a:tableStyleId>
              </a:tblPr>
              <a:tblGrid>
                <a:gridCol w="73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33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3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Woche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Ziel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Wiss. Konzept (Theorie)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Stress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Sozialkompetenz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Social Media/ Gaming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1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Erstellung des persönlichen Kompetenzprofils, 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Interesse für das Programm wecken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/>
                        <a:t>Self-Monitoring, (-Regulation) (SCT)</a:t>
                      </a:r>
                      <a:endParaRPr sz="1100" u="none" strike="noStrike" cap="none" dirty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/>
                        <a:t>Normative Feedback (SNT), Outcome </a:t>
                      </a:r>
                      <a:r>
                        <a:rPr lang="de-DE" sz="1100" u="none" strike="noStrike" cap="none" dirty="0" err="1"/>
                        <a:t>expectations</a:t>
                      </a:r>
                      <a:r>
                        <a:rPr lang="de-DE" sz="1100" u="none" strike="noStrike" cap="none" dirty="0"/>
                        <a:t> (SCT)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Feedback zu eigenen Stressoren,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Einführung in das Thema,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Programmüberblick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Feedback zu individuellen Sozialkompetenzen, was sind Sozialkompetenzen (Quiz),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Programmüberblick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Feedback zu eigenem Social Media/ Gaming Verhalten, Quiz zur Prävalenz von Internetsucht in Referenzgruppe, Programmüberblick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2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Risiken realisieren – Motivation zu risikoarmem Verhalten und zum Aufbau von Kompetenzen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Decisional balance (MI) 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Outcome expectations (SCT)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Abwägen von Vor- und Nachteilen von Stress, positiver Stress, Balance Stress/Entspannung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Vorteile sozial kompetenten Verhaltens, Introvertiert – Extrovertiert, Körpersprache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Abwägen der Vor- und Nachteile von Internet- und Smartphone Nutzung, Druck durch soziale Medien, Auswirkungen auf den Schlafrhythmus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Strategien zur Reduzierung von Risiken und zum Aufbau von Kompetenzen kennenlernen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Observational Learning (SCT), Facilitation (SCT), Self-Efficacy (SCT)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Picture Contest "Was entspannt dich, wenn du Stress hast?"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Message Contest zum Umgang mit Gruppendruck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Picture Contest «Lade ein Foto hoch, das zeigt, wie du ohne Smartphone oder Computer Spaß hast»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Persönliche Verhaltenspläne zur Reduzierung von Risiken und zur Realisierung von Kompetenzen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Implementation Intentions, Self-Regulation (SCT)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Wenn-Dann-Plan zu Coping-Strategien in persönlichen Stresssituationen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Wenn-Dann-Plan zum Vertreten der eigenen Meinung in Gesprächen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Wenn-Dann-Plan zum Reduzieren der Internet- und Smartphone Nutzung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5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Individuelle Fragen in Verbindung mit dem Thema klären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Implementation Intentions, Self-Regulation (SCT), Facilitation (SCT)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Erinnerung an Verhaltensplan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Möglichkeit einem Experten Fragen zum Thema zu stellen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Erinnerung an Verhaltensplan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Möglichkeit einem Experten Fragen zum Thema zu stellen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Erinnerung an Verhaltensplan Möglichkeit einem Experten Fragen zum Thema zu stellen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Exemplarisch ein persönliches Ziel auswählen und verfolgen 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Goal-setting (SCT), Self-Monitoring (SCT), Self-Efficacy (SCT)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Persönliche Challenge zur Förderung von Sportverhalten zum Stressabbau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Persönliche Challenge zum Thema "Körpersprache", "Tonfall" oder "Smalltalk"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Persönliche Challenge zum Thema Internet- und Smartphone Nutzung (nicht mehr während Arbeit/ Schule benutzen, nicht mehr abends im Bett benutzen, feste Zeiten ohne verbringen)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7    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Umgang mit schwierigen Situationen lernen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Observational Learning (SCT), Outcome expectations (SCT) ), Self-Efficacy (SCT)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Formulierung eines persönlichen Anti-Stress-Gedankens für Prüfungssituation, Zusammenhang Schlaf - Stress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Video-Quiz zum Umgang mit Gruppendruck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Quiz zu körperlichen Folgen von übermäßiger Smartphone- und Internetnutzung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Auseinandersetzung mit den Fragen anderer und Erweiterung der eigenen Perspektive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Observational Learning (SCT), Self-Efficacy (SCT)</a:t>
                      </a:r>
                      <a:endParaRPr sz="11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Zusammenfassung der interessantesten und häufigsten Fragen und Expertenantworten zum Thema Stress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/>
                        <a:t>Zusammenfassung der interessantesten und häufigsten Fragen und Expertenantworten zum Thema Sozialkompetenz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 u="none" strike="noStrike" cap="none" dirty="0"/>
                        <a:t>Zusammenfassung der interessantesten und häufigsten Fragen und Expertenantworten zum Thema </a:t>
                      </a:r>
                      <a:r>
                        <a:rPr lang="de-DE" sz="1100" u="none" strike="noStrike" cap="none" dirty="0" err="1"/>
                        <a:t>Social</a:t>
                      </a:r>
                      <a:r>
                        <a:rPr lang="de-DE" sz="1100" u="none" strike="noStrike" cap="none" dirty="0"/>
                        <a:t> Media/Gaming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1125" marR="611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" name="Google Shape;395;p15"/>
          <p:cNvGraphicFramePr/>
          <p:nvPr/>
        </p:nvGraphicFramePr>
        <p:xfrm>
          <a:off x="157317" y="147483"/>
          <a:ext cx="11818425" cy="6574756"/>
        </p:xfrm>
        <a:graphic>
          <a:graphicData uri="http://schemas.openxmlformats.org/drawingml/2006/table">
            <a:tbl>
              <a:tblPr firstRow="1" firstCol="1" bandRow="1">
                <a:noFill/>
                <a:tableStyleId>{3B6F014C-CD3E-47C0-AEE9-58A89B4EEC5D}</a:tableStyleId>
              </a:tblPr>
              <a:tblGrid>
                <a:gridCol w="7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Woche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Ziel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Wiss. Konzept (Theorie)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Alkohol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Rauchen: Tabak/Nikotin Produkte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Cannabis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1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Erstellung des persönlichen Kompetenzprofils, 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Interesse für das Programm wecken</a:t>
                      </a:r>
                      <a:endParaRPr sz="10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Self-Monitoring (-regulation; SCT), Normative Feedback (SNT), Outcome expectations (SCT)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Feedback zu eigenem Alkoholkonsum,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Quiz zu Konsum in Referenzgruppe, Programmüberblick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Feedback zu eigenem Rauchverhalten,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Quiz und Feedback zur Prävalenz des Rauchens in Referenzgruppe,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Programmüberblick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Informationen zu Cannabisbesitz, Nachweis und rechtlichen Folgen,  Feedback zum eigenen Konsum, Quiz zur Prävalenz von Cannabiskonsum in Referenzgruppe, Programmüberblick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2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Risiken realisieren – Motivation zu risikoarmem Verhalten und zum Aufbau von Kompetenzen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Decisional balance (MI), Outcome expectations (SCT)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Abwägen von Vor- und Nachteilen des Alkoholkonsums, Aufzeigen von Vorteilen risikoarmen Konsums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Einladung zu "Risikoarm Trinken“*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Abwägen von Vor- und Nachteilen des Rauchens, Aufzeigen von Vorteilen des Nichtrauchens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Einladung zu "Rauchfrei werden"**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Abwägen von Vor- und Nachteilen von Cannabiskonsum, Aufzeigen von Vorteilen des Nichtkonsums, Gruppendruck beim Konsumieren, Entspannung ohne Cannabis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3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Strategien zur Reduzierung von Risiken und zum Aufbau von Kompetenzen kennenlernen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Observational Learning (SCT), Facilitation (SCT), Self-Efficacy (SCT)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Picture Contest zu einem schönen Abend ohne Alkohol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Picture Contest "Was könnte dich oder andere motivieren, weniger zu rauchen oder damit aufzuhören?"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Picture Contest “Was könnte dich oder andere motivieren, weniger zu kiffen oder mit dem Kiffen aufzuhören?”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4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Persönliche Verhaltenspläne zur Reduzierung von Risiken und zur Realisierung von Kompetenzen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Implementation Intentions, Self-Regulation (SCT)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Wenn-Dann-Plan zum Erlernen von Verhaltensalternativen in Trinksituationen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Wenn-Dann-Plan zum Umgang mit Versuchung in Rauchsituationen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Wenn-Dann-Plan zum Umgang mit Versuchung in Cannabissituationen «Kiffen»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5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Individuelle Fragen in Verbindung mit dem Thema klären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Implementation Intentions, Self-Regulations (SCT), Facilitation (SCT)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Erinnerung an Verhaltensplan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Möglichkeit einem Experten Fragen zum Thema zu stellen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Erinnerung an Verhaltensplan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Möglichkeit einem Experten Fragen zum Thema zu stellen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Erinnerung an Verhaltensplan Möglichkeit einem Experten Fragen zum Thema zu stellen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6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Exemplarisch ein persönliches Ziel auswählen und verfolgen  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Goal Setting (SCT), Self-Monitoring (SCT), Self-Efficacy (SCT)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Persönliche Challenge zum Thema Alkohol (kein oder weniger trinken, Freunde unterstützen weniger zu trinken)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Persönliche Challenge zum Thema Rauchen (Zeit lang nicht rauchen, Rauchverhalten beobachten, Freunde beim Rauchstopp unterstützen)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Persönliche Challenge zum Thema Cannabis (“Nein” sagen, einen Tag am Wochenende nicht kiffen, Konsumverhalten beobachten)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7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Umgang mit schwierigen Situationen lernen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Observational Learning (SCT), outcome expactations (SCT), Self-Efficacy (SCT)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Video-Quiz zum Verhalten in Trinksituation, Quiz zum Suchtpotential verschiedener Substanzen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Video-Quiz zur gesellschaftlichen Norm des Rauchens bei Kindern, Motivation zu sich zu stehen und Gruppendruck zu widerstehen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Video-Quiz über Wirkgehalt von Cannabis und Gefahr der “neuen” Cannabissorten, sowie Abhängigkeitsentwicklung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8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Auseinandersetzung mit den Fragen anderer und Erweiterung der eigenen Perspektive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Observational learning (SCT), Self-efficacy (SCT)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Zusammenfassung der interessantesten und häufigsten Fragen und Expertenantworten zum Thema Alkohol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Zusammenfassung der interessantesten und häufigsten Fragen und Expertenantworten zum Thema Tabak/Nikotin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de-DE" sz="1000" u="none" strike="noStrike" cap="none"/>
                        <a:t>Zusammenfassung der interessantesten und häufigsten Fragen und Expertenantworten zum Thema Cannabis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8675" marR="586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3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Einführung und Abschluss von </a:t>
            </a:r>
            <a:r>
              <a:rPr lang="de-DE" sz="2800" b="1" dirty="0">
                <a:latin typeface="Arial"/>
                <a:ea typeface="Arial"/>
                <a:cs typeface="Arial"/>
                <a:sym typeface="Arial"/>
              </a:rPr>
              <a:t>«ready4life»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3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75439" cy="518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Einführung von ready4life im Rahmen einer teilstandardisierten Einführungsstunde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98500" lvl="1" indent="-273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280"/>
              <a:buFont typeface="Arial"/>
              <a:buChar char="•"/>
            </a:pPr>
            <a:r>
              <a:rPr lang="de-DE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Einführung im Präsenzunterricht oder im digitalen Unterricht möglich</a:t>
            </a:r>
          </a:p>
          <a:p>
            <a:pPr marL="698500" lvl="1" indent="-273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280"/>
              <a:buFont typeface="Arial"/>
              <a:buChar char="•"/>
            </a:pPr>
            <a:r>
              <a:rPr lang="de-DE" sz="1600" dirty="0">
                <a:solidFill>
                  <a:srgbClr val="404040"/>
                </a:solidFill>
                <a:latin typeface="Arial"/>
                <a:cs typeface="Arial"/>
                <a:sym typeface="Arial"/>
              </a:rPr>
              <a:t>Sollte weder Präsenzunterricht noch digitaler Unterricht stattfinden, besteht die Möglichkeit ein vorgefertigtes Informationsschreiben mit einem Hinweis auf drei kurze Erklärungsvideos zur Programmeinführung an die Schüler zu senden.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Zur Einführung wird das Thema „Stress“ mit den Auszubildende bearbeitet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31825" lvl="1" indent="-2527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Verschiedene Übungen werden vorgeschlagen: „Was ist Stress?“, „Stress als Gefühl erleben“, „Wie gestresst fühle ich mich aktuell in unterschiedlichen Lebensbereichen?“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Anschließend Vorstellung der ready4life-App inkl. Einführungsvideo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Programmphase erfolgt ausschließlich über die ready4life-App und die darin eingebundenen Interventionsbausteine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98500" lvl="1" indent="-273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280"/>
              <a:buFont typeface="Arial"/>
              <a:buChar char="•"/>
            </a:pPr>
            <a:r>
              <a:rPr lang="de-DE" sz="16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Kein weiterer Arbeitsaufwand für Schule und Lehrkräfte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3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>
                <a:latin typeface="Arial"/>
                <a:ea typeface="Arial"/>
                <a:cs typeface="Arial"/>
                <a:sym typeface="Arial"/>
              </a:rPr>
              <a:t>DAS VORGEHEN</a:t>
            </a:r>
            <a:endParaRPr/>
          </a:p>
        </p:txBody>
      </p:sp>
      <p:pic>
        <p:nvPicPr>
          <p:cNvPr id="405" name="Google Shape;405;p13" descr="Bildergebnis für ready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9048" y="193081"/>
            <a:ext cx="1357586" cy="121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8"/>
          <p:cNvSpPr txBox="1">
            <a:spLocks noGrp="1"/>
          </p:cNvSpPr>
          <p:nvPr>
            <p:ph type="body" idx="1"/>
          </p:nvPr>
        </p:nvSpPr>
        <p:spPr>
          <a:xfrm>
            <a:off x="384667" y="612565"/>
            <a:ext cx="11412859" cy="79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de-DE" sz="2800" dirty="0"/>
              <a:t>Häufig gestellte Fragen</a:t>
            </a:r>
            <a:endParaRPr sz="2800" dirty="0"/>
          </a:p>
        </p:txBody>
      </p:sp>
      <p:sp>
        <p:nvSpPr>
          <p:cNvPr id="411" name="Google Shape;411;p18"/>
          <p:cNvSpPr txBox="1">
            <a:spLocks noGrp="1"/>
          </p:cNvSpPr>
          <p:nvPr>
            <p:ph type="body" idx="2"/>
          </p:nvPr>
        </p:nvSpPr>
        <p:spPr>
          <a:xfrm>
            <a:off x="395261" y="178991"/>
            <a:ext cx="10202159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412" name="Google Shape;412;p18"/>
          <p:cNvSpPr txBox="1">
            <a:spLocks noGrp="1"/>
          </p:cNvSpPr>
          <p:nvPr>
            <p:ph type="body" idx="3"/>
          </p:nvPr>
        </p:nvSpPr>
        <p:spPr>
          <a:xfrm>
            <a:off x="363471" y="1480475"/>
            <a:ext cx="54693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6225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940"/>
              <a:buFont typeface="Arial Narrow"/>
              <a:buChar char="•"/>
            </a:pPr>
            <a:r>
              <a:rPr lang="de-DE" sz="2500" dirty="0">
                <a:latin typeface="+mj-lt"/>
              </a:rPr>
              <a:t>Kontaktaufnahme für Gewinnbenachrichtigung erfolgt per SMS oder per E-Mail </a:t>
            </a:r>
          </a:p>
          <a:p>
            <a:pPr marL="358775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</a:pPr>
            <a:endParaRPr lang="de-DE" sz="1600" dirty="0">
              <a:solidFill>
                <a:srgbClr val="40404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31825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–"/>
            </a:pPr>
            <a:r>
              <a:rPr lang="de-DE" sz="1600" dirty="0">
                <a:solidFill>
                  <a:srgbClr val="404040"/>
                </a:solidFill>
                <a:latin typeface="+mj-lt"/>
                <a:ea typeface="Arial"/>
                <a:cs typeface="Arial"/>
                <a:sym typeface="Arial"/>
              </a:rPr>
              <a:t>Teilnahme an der Verlosung (und damit Angabe aller Kontaktdaten) ist freiwillig</a:t>
            </a:r>
          </a:p>
          <a:p>
            <a:pPr marL="631825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–"/>
            </a:pPr>
            <a:r>
              <a:rPr lang="de-DE" sz="1600" dirty="0">
                <a:solidFill>
                  <a:srgbClr val="404040"/>
                </a:solidFill>
                <a:latin typeface="+mj-lt"/>
                <a:ea typeface="Arial"/>
                <a:cs typeface="Arial"/>
                <a:sym typeface="Arial"/>
              </a:rPr>
              <a:t>Angabe von Kontaktdaten erfolgt nicht innerhalb der App, sondern in separaten Formular (s. Screenshot)</a:t>
            </a:r>
            <a:endParaRPr sz="1600" dirty="0">
              <a:solidFill>
                <a:srgbClr val="40404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31825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–"/>
            </a:pPr>
            <a:r>
              <a:rPr lang="de-DE" sz="1600" dirty="0">
                <a:solidFill>
                  <a:srgbClr val="404040"/>
                </a:solidFill>
                <a:latin typeface="+mj-lt"/>
                <a:ea typeface="Arial"/>
                <a:cs typeface="Arial"/>
                <a:sym typeface="Arial"/>
              </a:rPr>
              <a:t>Angaben werden separat gespeichert</a:t>
            </a:r>
            <a:endParaRPr sz="1600" dirty="0">
              <a:solidFill>
                <a:srgbClr val="40404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31825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Calibri"/>
              <a:buChar char="–"/>
            </a:pPr>
            <a:r>
              <a:rPr lang="de-DE" sz="1600" dirty="0">
                <a:solidFill>
                  <a:srgbClr val="404040"/>
                </a:solidFill>
                <a:latin typeface="+mj-lt"/>
                <a:ea typeface="Arial"/>
                <a:cs typeface="Arial"/>
                <a:sym typeface="Arial"/>
              </a:rPr>
              <a:t>Kontaktdaten können nicht mit Befragungsdaten in Verbindung gebracht werden</a:t>
            </a:r>
            <a:endParaRPr sz="1600" dirty="0">
              <a:solidFill>
                <a:srgbClr val="40404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16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pic>
        <p:nvPicPr>
          <p:cNvPr id="414" name="Google Shape;41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8426" y="1241125"/>
            <a:ext cx="2754200" cy="515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4701" y="1416142"/>
            <a:ext cx="2842825" cy="4803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852059">
            <a:off x="7443892" y="5255871"/>
            <a:ext cx="2196345" cy="731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91925276ff_0_21"/>
          <p:cNvSpPr txBox="1">
            <a:spLocks noGrp="1"/>
          </p:cNvSpPr>
          <p:nvPr>
            <p:ph type="body" idx="1"/>
          </p:nvPr>
        </p:nvSpPr>
        <p:spPr>
          <a:xfrm>
            <a:off x="384667" y="612565"/>
            <a:ext cx="114129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de-DE" sz="2800"/>
              <a:t>Häufig gestellte Fragen</a:t>
            </a:r>
            <a:endParaRPr sz="2800"/>
          </a:p>
        </p:txBody>
      </p:sp>
      <p:sp>
        <p:nvSpPr>
          <p:cNvPr id="422" name="Google Shape;422;g91925276ff_0_21"/>
          <p:cNvSpPr txBox="1">
            <a:spLocks noGrp="1"/>
          </p:cNvSpPr>
          <p:nvPr>
            <p:ph type="body" idx="2"/>
          </p:nvPr>
        </p:nvSpPr>
        <p:spPr>
          <a:xfrm>
            <a:off x="395261" y="178991"/>
            <a:ext cx="102021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423" name="Google Shape;423;g91925276ff_0_21"/>
          <p:cNvSpPr txBox="1">
            <a:spLocks noGrp="1"/>
          </p:cNvSpPr>
          <p:nvPr>
            <p:ph type="body" idx="3"/>
          </p:nvPr>
        </p:nvSpPr>
        <p:spPr>
          <a:xfrm>
            <a:off x="363467" y="1480484"/>
            <a:ext cx="11434200" cy="46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40"/>
              <a:buNone/>
            </a:pPr>
            <a:endParaRPr sz="16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lvl="0" indent="-24320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Calibri"/>
              <a:buChar char="•"/>
            </a:pPr>
            <a:r>
              <a:rPr lang="de-DE" sz="2600" dirty="0">
                <a:latin typeface="+mj-lt"/>
              </a:rPr>
              <a:t>Zur Zeit können ausschließlich Auszubildende teilnehmen </a:t>
            </a:r>
            <a:endParaRPr sz="2600" dirty="0">
              <a:latin typeface="+mj-lt"/>
            </a:endParaRPr>
          </a:p>
          <a:p>
            <a:pPr marL="631825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–"/>
            </a:pPr>
            <a:r>
              <a:rPr lang="de-DE" sz="1600" dirty="0">
                <a:solidFill>
                  <a:srgbClr val="404040"/>
                </a:solidFill>
                <a:latin typeface="+mj-lt"/>
                <a:ea typeface="Arial"/>
                <a:cs typeface="Arial"/>
                <a:sym typeface="Arial"/>
              </a:rPr>
              <a:t>Dies gilt auch für Schüler*innen in Berufsvorbereitungs-Maßnahmen</a:t>
            </a:r>
            <a:endParaRPr sz="1600" dirty="0">
              <a:solidFill>
                <a:srgbClr val="40404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31825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–"/>
            </a:pPr>
            <a:r>
              <a:rPr lang="de-DE" sz="1600" dirty="0">
                <a:solidFill>
                  <a:srgbClr val="404040"/>
                </a:solidFill>
                <a:latin typeface="+mj-lt"/>
                <a:ea typeface="Arial"/>
                <a:cs typeface="Arial"/>
                <a:sym typeface="Arial"/>
              </a:rPr>
              <a:t>Verschiedene Inhalte sind speziell auf Auszubildende ausgelegt (z.B. bei Stress mit Chef/in oder Arbeitskolleg/in besprechen)</a:t>
            </a:r>
            <a:endParaRPr sz="1600" dirty="0">
              <a:solidFill>
                <a:srgbClr val="40404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276225" lvl="0" indent="-24320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20"/>
              <a:buFont typeface="Calibri"/>
              <a:buChar char="•"/>
            </a:pPr>
            <a:r>
              <a:rPr lang="de-DE" sz="2600" dirty="0">
                <a:latin typeface="+mj-lt"/>
              </a:rPr>
              <a:t>Begrenzter zeitlicher Aufwand für Lehrkräfte und Präventionsfachkräfte</a:t>
            </a:r>
            <a:endParaRPr sz="2600" dirty="0">
              <a:latin typeface="+mj-lt"/>
            </a:endParaRPr>
          </a:p>
          <a:p>
            <a:pPr marL="631825" marR="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–"/>
            </a:pPr>
            <a:r>
              <a:rPr lang="de-DE" sz="1600" dirty="0">
                <a:solidFill>
                  <a:srgbClr val="404040"/>
                </a:solidFill>
                <a:latin typeface="+mj-lt"/>
                <a:ea typeface="Arial"/>
                <a:cs typeface="Arial"/>
                <a:sym typeface="Arial"/>
              </a:rPr>
              <a:t>Digitale Einarbeitung in die Durchführung (60-90 Min.)</a:t>
            </a:r>
            <a:endParaRPr sz="1600" dirty="0">
              <a:solidFill>
                <a:srgbClr val="40404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31825" marR="0" lvl="1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20"/>
              <a:buChar char="–"/>
            </a:pPr>
            <a:r>
              <a:rPr lang="de-DE" sz="1600" dirty="0">
                <a:solidFill>
                  <a:srgbClr val="404040"/>
                </a:solidFill>
                <a:latin typeface="+mj-lt"/>
                <a:ea typeface="Arial"/>
                <a:cs typeface="Arial"/>
                <a:sym typeface="Arial"/>
              </a:rPr>
              <a:t>Einführungsstunde mit Übungen zum Thema Stress und App-Einführung (ca. 90 Min.; digital möglich)</a:t>
            </a:r>
            <a:endParaRPr sz="1600" dirty="0">
              <a:solidFill>
                <a:srgbClr val="40404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40"/>
              <a:buNone/>
            </a:pPr>
            <a:endParaRPr sz="1600" dirty="0">
              <a:solidFill>
                <a:srgbClr val="404040"/>
              </a:solidFill>
              <a:highlight>
                <a:srgbClr val="FFFF00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631825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40"/>
              <a:buNone/>
            </a:pPr>
            <a:endParaRPr sz="1600" dirty="0">
              <a:solidFill>
                <a:srgbClr val="404040"/>
              </a:solidFill>
              <a:highlight>
                <a:srgbClr val="FFFF00"/>
              </a:highlight>
              <a:latin typeface="+mj-lt"/>
              <a:ea typeface="Arial"/>
              <a:cs typeface="Arial"/>
              <a:sym typeface="Arial"/>
            </a:endParaRPr>
          </a:p>
          <a:p>
            <a:pPr marL="276225" lvl="0" indent="-22288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Char char="•"/>
            </a:pPr>
            <a:r>
              <a:rPr lang="de-DE" sz="2600" dirty="0">
                <a:latin typeface="+mj-lt"/>
              </a:rPr>
              <a:t>Die App ist kostenlos und beinhaltet keine Werbung oder In-App-Käufe</a:t>
            </a:r>
            <a:endParaRPr sz="2600" dirty="0">
              <a:latin typeface="+mj-lt"/>
            </a:endParaRPr>
          </a:p>
          <a:p>
            <a:pPr marL="276225" lvl="0" indent="-2635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de-DE" sz="2600" dirty="0">
                <a:latin typeface="+mj-lt"/>
              </a:rPr>
              <a:t>Nur 95MB Speicherplatz notwendig </a:t>
            </a:r>
            <a:endParaRPr sz="2600" dirty="0">
              <a:latin typeface="+mj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424" name="Google Shape;424;g91925276ff_0_21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9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Testen Sie </a:t>
            </a:r>
            <a:r>
              <a:rPr lang="de-DE" sz="2800" b="1" dirty="0">
                <a:latin typeface="Arial"/>
                <a:ea typeface="Arial"/>
                <a:cs typeface="Arial"/>
                <a:sym typeface="Arial"/>
              </a:rPr>
              <a:t>«ready4life» </a:t>
            </a:r>
            <a:r>
              <a:rPr lang="de-DE" sz="2800" b="1" dirty="0"/>
              <a:t>als Lehr- oder Fachkraft </a:t>
            </a: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selbst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19" descr="Bildergebnis für ready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6897" y="2047760"/>
            <a:ext cx="3039737" cy="275834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9"/>
          <p:cNvSpPr txBox="1">
            <a:spLocks noGrp="1"/>
          </p:cNvSpPr>
          <p:nvPr>
            <p:ph type="body" idx="3"/>
          </p:nvPr>
        </p:nvSpPr>
        <p:spPr>
          <a:xfrm>
            <a:off x="363467" y="1480484"/>
            <a:ext cx="11434059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de-DE" sz="2000" b="1" dirty="0">
                <a:latin typeface="Arial"/>
                <a:ea typeface="Arial"/>
                <a:cs typeface="Arial"/>
                <a:sym typeface="Arial"/>
              </a:rPr>
              <a:t>In nur drei einfachen Schritten zur App: 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76225" lvl="0" indent="-1746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76225" lvl="0" indent="-276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2000" i="1" dirty="0">
                <a:latin typeface="Arial"/>
                <a:ea typeface="Arial"/>
                <a:cs typeface="Arial"/>
                <a:sym typeface="Arial"/>
              </a:rPr>
              <a:t>ready4life</a:t>
            </a: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-App im Apple Store oder Google Play Store herunterladen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76225" lvl="0" indent="-276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Sprache wählen und Testpasswort </a:t>
            </a:r>
            <a:r>
              <a:rPr lang="de-DE" sz="2000" b="1" dirty="0">
                <a:latin typeface="Arial"/>
                <a:ea typeface="Arial"/>
                <a:cs typeface="Arial"/>
                <a:sym typeface="Arial"/>
              </a:rPr>
              <a:t>1ö6A01 </a:t>
            </a: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eingeben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76225" lvl="0" indent="-276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Für einen Coach entscheiden und mit der Eingangsbefragung starten</a:t>
            </a:r>
          </a:p>
          <a:p>
            <a:pPr marL="276225" lvl="0" indent="-2762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endParaRPr lang="de-DE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de-DE" sz="20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Wichtig:</a:t>
            </a:r>
            <a:r>
              <a:rPr lang="de-DE" sz="2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000" b="1" dirty="0">
                <a:latin typeface="Arial"/>
                <a:ea typeface="Arial"/>
                <a:cs typeface="Arial"/>
                <a:sym typeface="Arial"/>
              </a:rPr>
              <a:t>Das Testpasswort darf </a:t>
            </a:r>
            <a:r>
              <a:rPr lang="de-DE" sz="2000" b="1" u="sng" dirty="0">
                <a:latin typeface="Arial"/>
                <a:ea typeface="Arial"/>
                <a:cs typeface="Arial"/>
                <a:sym typeface="Arial"/>
              </a:rPr>
              <a:t>nicht</a:t>
            </a:r>
            <a:r>
              <a:rPr lang="de-DE" sz="2000" b="1" dirty="0"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de-DE" sz="2000" b="1" dirty="0" err="1">
                <a:latin typeface="Arial"/>
                <a:ea typeface="Arial"/>
                <a:cs typeface="Arial"/>
                <a:sym typeface="Arial"/>
              </a:rPr>
              <a:t>Schüler:innen</a:t>
            </a:r>
            <a:r>
              <a:rPr lang="de-DE" sz="2000" b="1" dirty="0">
                <a:latin typeface="Arial"/>
                <a:ea typeface="Arial"/>
                <a:cs typeface="Arial"/>
                <a:sym typeface="Arial"/>
              </a:rPr>
              <a:t> weitergegeben werden. Für die Programmeinführung in Schulklassen wird jede Gruppe, die in das Programm eingeführt wird, registriert. Hierbei erhalten Sie für die jeweilige </a:t>
            </a:r>
            <a:r>
              <a:rPr lang="de-DE" sz="2000" b="1" dirty="0" err="1">
                <a:latin typeface="Arial"/>
                <a:ea typeface="Arial"/>
                <a:cs typeface="Arial"/>
                <a:sym typeface="Arial"/>
              </a:rPr>
              <a:t>Schüler:innengruppe</a:t>
            </a:r>
            <a:r>
              <a:rPr lang="de-DE" sz="2000" b="1" dirty="0">
                <a:latin typeface="Arial"/>
                <a:ea typeface="Arial"/>
                <a:cs typeface="Arial"/>
                <a:sym typeface="Arial"/>
              </a:rPr>
              <a:t> ein eigenständiges Passwort. 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9"/>
          <p:cNvSpPr txBox="1">
            <a:spLocks noGrp="1"/>
          </p:cNvSpPr>
          <p:nvPr>
            <p:ph type="body" idx="2"/>
          </p:nvPr>
        </p:nvSpPr>
        <p:spPr>
          <a:xfrm>
            <a:off x="395261" y="178991"/>
            <a:ext cx="10202159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3123" y="5382652"/>
            <a:ext cx="2217694" cy="147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5429" y="5386737"/>
            <a:ext cx="2217694" cy="1484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8559800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Risikoverhaltensweisen im Jugendalter  </a:t>
            </a:r>
            <a:endParaRPr sz="2800" dirty="0"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84619" cy="467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6225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76225" lvl="0" indent="-2762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Zunehmendes Explorations- und Risikoverhalten</a:t>
            </a:r>
            <a:endParaRPr dirty="0"/>
          </a:p>
          <a:p>
            <a:pPr marL="276225" lvl="0" indent="-2762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Häufig Einstieg in Alkohol-, Tabak- und Cannabiskonsum</a:t>
            </a:r>
            <a:endParaRPr dirty="0"/>
          </a:p>
          <a:p>
            <a:pPr marL="276225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Auszubildende weisen im Vergleich zu anderen Personen der gleichen Altersgruppe ein deutlich erhöhtes Risiko für eine Vielzahl gesundheitsbeeinträchtigender Verhaltensweisen und hierbei auch für Substanzkonsum auf 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(Orth, 2016; Orth, 2017)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276225" lvl="0" indent="-2762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Es fehlen bislang jedoch weitestgehend zielgruppenadäquate und erfolgreich evaluierte Präventionsprogramme für diese bedeutsame Risikogruppe</a:t>
            </a:r>
            <a:endParaRPr dirty="0"/>
          </a:p>
          <a:p>
            <a:pPr marL="276225" lvl="0" indent="-174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/>
              <a:t>HINTERGRUND</a:t>
            </a:r>
            <a:endParaRPr/>
          </a:p>
        </p:txBody>
      </p:sp>
      <p:pic>
        <p:nvPicPr>
          <p:cNvPr id="217" name="Google Shape;21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2626" y="5382653"/>
            <a:ext cx="2512802" cy="148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" descr="alkohol, alkoholisches getränk, ausgehabe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2690" y="5383223"/>
            <a:ext cx="2225821" cy="147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" descr="handys, jugendliche, j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7979" y="5382652"/>
            <a:ext cx="1922698" cy="149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" descr="brünette, drinnen, elektrik"/>
          <p:cNvPicPr preferRelativeResize="0"/>
          <p:nvPr/>
        </p:nvPicPr>
        <p:blipFill rotWithShape="1">
          <a:blip r:embed="rId8">
            <a:alphaModFix/>
          </a:blip>
          <a:srcRect t="19477"/>
          <a:stretch/>
        </p:blipFill>
        <p:spPr>
          <a:xfrm>
            <a:off x="-10023" y="5408410"/>
            <a:ext cx="1202648" cy="1449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3311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de-DE" dirty="0">
                <a:latin typeface="+mj-lt"/>
              </a:rPr>
              <a:t>Herzlichen Dank für Ihre Aufmerksamkeit!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3123" y="5382652"/>
            <a:ext cx="2217694" cy="147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5429" y="5386737"/>
            <a:ext cx="2217694" cy="1484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Was wissen wir über Prävention für diese Zielgruppe?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84619" cy="467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6225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Häufig treten mehrere riskante Verhaltensweisen gleichzeitig auf 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de-DE" sz="2000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 	Präventionsansätze nötig, die verschiedene Risikoverhaltensweisen gleichzeitig 	adressieren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276225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Lebenskompetenzprogramme, die interpersonale Kompetenzen vermitteln und gleichzeitig soziale Einflüsse thematisieren, erwiesen sich als wirksam zur Verhinderung des Einstiegs ins Tabakrauchen 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(Thomas, </a:t>
            </a:r>
            <a:r>
              <a:rPr lang="de-DE" sz="1600" dirty="0" err="1">
                <a:latin typeface="Arial"/>
                <a:ea typeface="Arial"/>
                <a:cs typeface="Arial"/>
                <a:sym typeface="Arial"/>
              </a:rPr>
              <a:t>McLellan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, &amp; </a:t>
            </a:r>
            <a:r>
              <a:rPr lang="de-DE" sz="1600" dirty="0" err="1">
                <a:latin typeface="Arial"/>
                <a:ea typeface="Arial"/>
                <a:cs typeface="Arial"/>
                <a:sym typeface="Arial"/>
              </a:rPr>
              <a:t>Perrera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, 2013)</a:t>
            </a: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 und vielversprechend zur Verhinderung des Konsums illegaler Substanzen 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1600" dirty="0" err="1">
                <a:latin typeface="Arial"/>
                <a:ea typeface="Arial"/>
                <a:cs typeface="Arial"/>
                <a:sym typeface="Arial"/>
              </a:rPr>
              <a:t>Faggiano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de-DE" sz="1600" dirty="0" err="1">
                <a:latin typeface="Arial"/>
                <a:ea typeface="Arial"/>
                <a:cs typeface="Arial"/>
                <a:sym typeface="Arial"/>
              </a:rPr>
              <a:t>Minozzi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de-DE" sz="1600" dirty="0" err="1">
                <a:latin typeface="Arial"/>
                <a:ea typeface="Arial"/>
                <a:cs typeface="Arial"/>
                <a:sym typeface="Arial"/>
              </a:rPr>
              <a:t>Versino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, &amp; </a:t>
            </a:r>
            <a:r>
              <a:rPr lang="de-DE" sz="1600" dirty="0" err="1">
                <a:latin typeface="Arial"/>
                <a:ea typeface="Arial"/>
                <a:cs typeface="Arial"/>
                <a:sym typeface="Arial"/>
              </a:rPr>
              <a:t>Buscemi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, 2014)</a:t>
            </a: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 und riskanten Alkoholkonsums 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de-DE" sz="1600" dirty="0" err="1">
                <a:latin typeface="Arial"/>
                <a:ea typeface="Arial"/>
                <a:cs typeface="Arial"/>
                <a:sym typeface="Arial"/>
              </a:rPr>
              <a:t>Foxcroft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 &amp; </a:t>
            </a:r>
            <a:r>
              <a:rPr lang="de-DE" sz="1600" dirty="0" err="1">
                <a:latin typeface="Arial"/>
                <a:ea typeface="Arial"/>
                <a:cs typeface="Arial"/>
                <a:sym typeface="Arial"/>
              </a:rPr>
              <a:t>Tsertsvadze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, 2011)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/>
              <a:t>HINTERGRUND</a:t>
            </a:r>
            <a:endParaRPr/>
          </a:p>
        </p:txBody>
      </p:sp>
      <p:pic>
        <p:nvPicPr>
          <p:cNvPr id="232" name="Google Shape;23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2626" y="5382653"/>
            <a:ext cx="2512802" cy="148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" descr="alkohol, alkoholisches getränk, ausgehabe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2690" y="5383223"/>
            <a:ext cx="2225821" cy="147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" descr="handys, jugendliche, j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7979" y="5382652"/>
            <a:ext cx="1922698" cy="149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 descr="brünette, drinnen, elektrik"/>
          <p:cNvPicPr preferRelativeResize="0"/>
          <p:nvPr/>
        </p:nvPicPr>
        <p:blipFill rotWithShape="1">
          <a:blip r:embed="rId8">
            <a:alphaModFix/>
          </a:blip>
          <a:srcRect t="19477"/>
          <a:stretch/>
        </p:blipFill>
        <p:spPr>
          <a:xfrm>
            <a:off x="-10023" y="5408410"/>
            <a:ext cx="1202648" cy="1449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3123" y="5382652"/>
            <a:ext cx="2217694" cy="1475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5429" y="5386737"/>
            <a:ext cx="2217694" cy="148480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Was wissen wir über Prävention für diese Zielgruppe?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84619" cy="467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Individuelle Prävention wirksamer als Maßnahmen, die sich an Gruppen richten 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(Hennessy &amp; Tanner-Smith, 2015)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Digital vermittelte Interventionen können mindestens die gleichen Effekte erzielen wie Interventionen mit herkömmlichen Vermittlungsmedien 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(Windlin, Schneider, Marmet, &amp; </a:t>
            </a:r>
            <a:r>
              <a:rPr lang="de-DE" sz="1600" dirty="0" err="1">
                <a:latin typeface="Arial"/>
                <a:ea typeface="Arial"/>
                <a:cs typeface="Arial"/>
                <a:sym typeface="Arial"/>
              </a:rPr>
              <a:t>Delgrande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 Jordan, 2017)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Bei bereits konsumierenden Jugendlichen erwiesen sich substanzspezifische mobiltelefonbasierte Interventionen im schulischen Setting als gut durchführbar und wirksam zur Reduktion des Alkohol- und Tabakkonsums </a:t>
            </a:r>
            <a:r>
              <a:rPr lang="de-DE" sz="1600" dirty="0">
                <a:latin typeface="Arial"/>
                <a:ea typeface="Arial"/>
                <a:cs typeface="Arial"/>
                <a:sym typeface="Arial"/>
              </a:rPr>
              <a:t>(Haug et al., 2017; Haug, Schaub, Venzin, Meyer, &amp; John, 2013)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276225" lvl="0" indent="-2051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20"/>
              <a:buFont typeface="Arial Narrow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120"/>
              <a:buFont typeface="Arial Narrow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120"/>
              <a:buFont typeface="Arial"/>
              <a:buNone/>
            </a:pPr>
            <a:r>
              <a:rPr lang="de-DE" sz="1400" dirty="0">
                <a:latin typeface="Arial"/>
                <a:ea typeface="Arial"/>
                <a:cs typeface="Arial"/>
                <a:sym typeface="Arial"/>
              </a:rPr>
              <a:t>                    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120"/>
              <a:buFont typeface="Arial Narrow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/>
              <a:t>HINTERGRUND</a:t>
            </a:r>
            <a:endParaRPr/>
          </a:p>
        </p:txBody>
      </p:sp>
      <p:pic>
        <p:nvPicPr>
          <p:cNvPr id="247" name="Google Shape;24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2626" y="5382653"/>
            <a:ext cx="2512802" cy="148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6" descr="alkohol, alkoholisches getränk, ausgehaben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2690" y="5383223"/>
            <a:ext cx="2225821" cy="147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 descr="handys, jugendliche, ju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7979" y="5382652"/>
            <a:ext cx="1922698" cy="149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 descr="brünette, drinnen, elektrik"/>
          <p:cNvPicPr preferRelativeResize="0"/>
          <p:nvPr/>
        </p:nvPicPr>
        <p:blipFill rotWithShape="1">
          <a:blip r:embed="rId8">
            <a:alphaModFix/>
          </a:blip>
          <a:srcRect t="19477"/>
          <a:stretch/>
        </p:blipFill>
        <p:spPr>
          <a:xfrm>
            <a:off x="-10023" y="5408410"/>
            <a:ext cx="1202648" cy="1449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Die </a:t>
            </a:r>
            <a:r>
              <a:rPr lang="de-DE" sz="2800" dirty="0" err="1">
                <a:latin typeface="Arial"/>
                <a:ea typeface="Arial"/>
                <a:cs typeface="Arial"/>
                <a:sym typeface="Arial"/>
              </a:rPr>
              <a:t>multibehaviorale</a:t>
            </a: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 Präventionsapp</a:t>
            </a:r>
            <a:r>
              <a:rPr lang="de-DE" sz="2800" b="1" dirty="0">
                <a:latin typeface="Arial"/>
                <a:ea typeface="Arial"/>
                <a:cs typeface="Arial"/>
                <a:sym typeface="Arial"/>
              </a:rPr>
              <a:t> «ready4life»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84619" cy="467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lang="de-DE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</a:pPr>
            <a:r>
              <a:rPr lang="de-DE" sz="2000" dirty="0">
                <a:latin typeface="Arial"/>
                <a:ea typeface="Arial"/>
                <a:cs typeface="Arial"/>
                <a:sym typeface="Arial"/>
              </a:rPr>
              <a:t>Zum Einführungsvideo: </a:t>
            </a:r>
            <a:endParaRPr lang="de-DE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r>
              <a:rPr lang="de-DE" sz="2000" u="sng" dirty="0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</a:rPr>
              <a:t>https://www.youtube.com/watch?v=C1OxZl-qGxw</a:t>
            </a:r>
            <a:endParaRPr lang="de-DE" dirty="0"/>
          </a:p>
        </p:txBody>
      </p:sp>
      <p:sp>
        <p:nvSpPr>
          <p:cNvPr id="259" name="Google Shape;259;p7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>
                <a:latin typeface="Arial"/>
                <a:ea typeface="Arial"/>
                <a:cs typeface="Arial"/>
                <a:sym typeface="Arial"/>
              </a:rPr>
              <a:t>DAS PROGRAMM</a:t>
            </a:r>
            <a:endParaRPr b="0"/>
          </a:p>
        </p:txBody>
      </p:sp>
      <p:pic>
        <p:nvPicPr>
          <p:cNvPr id="260" name="Google Shape;260;p7" descr="Bildergebnis für ready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674" y="1460022"/>
            <a:ext cx="3037659" cy="2817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8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Die Ursprünge der </a:t>
            </a:r>
            <a:r>
              <a:rPr lang="de-DE" sz="2800" dirty="0" err="1">
                <a:latin typeface="Arial"/>
                <a:ea typeface="Arial"/>
                <a:cs typeface="Arial"/>
                <a:sym typeface="Arial"/>
              </a:rPr>
              <a:t>Präventionsapp</a:t>
            </a:r>
            <a:r>
              <a:rPr lang="de-DE" sz="2800" b="1" dirty="0">
                <a:latin typeface="Arial"/>
                <a:ea typeface="Arial"/>
                <a:cs typeface="Arial"/>
                <a:sym typeface="Arial"/>
              </a:rPr>
              <a:t> «ready4life»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84619" cy="467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 Narrow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>
                <a:latin typeface="Arial"/>
                <a:ea typeface="Arial"/>
                <a:cs typeface="Arial"/>
                <a:sym typeface="Arial"/>
              </a:rPr>
              <a:t>DAS PROGRAMM</a:t>
            </a:r>
            <a:endParaRPr b="0"/>
          </a:p>
        </p:txBody>
      </p:sp>
      <p:sp>
        <p:nvSpPr>
          <p:cNvPr id="270" name="Google Shape;270;p8"/>
          <p:cNvSpPr txBox="1"/>
          <p:nvPr/>
        </p:nvSpPr>
        <p:spPr>
          <a:xfrm>
            <a:off x="611088" y="1497070"/>
            <a:ext cx="10435770" cy="482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</a:pPr>
            <a:r>
              <a:rPr lang="de-DE" sz="17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2006-2010: SMS-Coach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</a:pPr>
            <a:r>
              <a:rPr lang="de-DE" sz="13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Pilotierung SMS-basierter Programme zur Förderung des Rauchstopps bei Jugendlichen</a:t>
            </a:r>
            <a:br>
              <a:rPr lang="de-DE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3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</a:pPr>
            <a:r>
              <a:rPr lang="de-DE" sz="17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2010-2016: </a:t>
            </a:r>
            <a:r>
              <a:rPr lang="de-DE" sz="17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MobileCoach</a:t>
            </a:r>
            <a:r>
              <a:rPr lang="de-DE" sz="17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Tabak/Alkohol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</a:pPr>
            <a:r>
              <a:rPr lang="de-DE" sz="13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Kontrollierte Wirksamkeitsstudien zu substanzspezifischen Web- und SMS-basierten Coaching-Programmen</a:t>
            </a:r>
            <a:br>
              <a:rPr lang="de-DE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3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</a:pPr>
            <a:r>
              <a:rPr lang="de-DE" sz="17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2016-2019: Entwicklung und Evaluation von ready4life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</a:pPr>
            <a:r>
              <a:rPr lang="de-DE" sz="13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Prä-Post-Studien zum mobiltelefonbasierten Programm zur Förderung von Lebenskompetenzen und des Rauchausstiegs </a:t>
            </a:r>
            <a:br>
              <a:rPr lang="de-DE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3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</a:pPr>
            <a:r>
              <a:rPr lang="de-DE" sz="17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2019: ready4life Coaching App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</a:pPr>
            <a:r>
              <a:rPr lang="de-DE" sz="13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Themen: Sozialkompetenz, Stress, Tabak, Alkohol</a:t>
            </a:r>
            <a:br>
              <a:rPr lang="de-DE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3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</a:pPr>
            <a:r>
              <a:rPr lang="de-DE" sz="17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2020: ready4life Coaching App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</a:pPr>
            <a:r>
              <a:rPr lang="de-DE" sz="13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Themen: Sozialkompetenz, Stress, </a:t>
            </a:r>
            <a:r>
              <a:rPr lang="de-DE" sz="1300" b="0" i="0" u="none" strike="noStrike" cap="none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  <a:r>
              <a:rPr lang="de-DE" sz="13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Media &amp; Gaming, Tabak, Alkohol, Cannabis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9118" y="3378753"/>
            <a:ext cx="1654697" cy="39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8360" y="3779084"/>
            <a:ext cx="1169682" cy="107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3122" y="2681746"/>
            <a:ext cx="1530712" cy="225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35705" y="2378113"/>
            <a:ext cx="1508129" cy="20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Die Inhalte der </a:t>
            </a:r>
            <a:r>
              <a:rPr lang="de-DE" sz="2800" dirty="0" err="1">
                <a:latin typeface="Arial"/>
                <a:ea typeface="Arial"/>
                <a:cs typeface="Arial"/>
                <a:sym typeface="Arial"/>
              </a:rPr>
              <a:t>Präventionsapp</a:t>
            </a:r>
            <a:r>
              <a:rPr lang="de-DE" sz="2800" b="1" dirty="0">
                <a:latin typeface="Arial"/>
                <a:ea typeface="Arial"/>
                <a:cs typeface="Arial"/>
                <a:sym typeface="Arial"/>
              </a:rPr>
              <a:t> «ready4life»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75439" cy="518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72"/>
              <a:buFont typeface="Arial Narrow"/>
              <a:buNone/>
            </a:pPr>
            <a:endParaRPr sz="259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72"/>
              <a:buFont typeface="Arial Narrow"/>
              <a:buNone/>
            </a:pPr>
            <a:endParaRPr sz="259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72"/>
              <a:buFont typeface="Arial Narrow"/>
              <a:buNone/>
            </a:pPr>
            <a:endParaRPr sz="259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72"/>
              <a:buFont typeface="Arial Narrow"/>
              <a:buNone/>
            </a:pPr>
            <a:endParaRPr sz="259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72"/>
              <a:buFont typeface="Arial Narrow"/>
              <a:buNone/>
            </a:pPr>
            <a:endParaRPr sz="259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80"/>
              <a:buFont typeface="Arial Narrow"/>
              <a:buNone/>
            </a:pPr>
            <a:endParaRPr sz="18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80"/>
              <a:buFont typeface="Arial Narrow"/>
              <a:buNone/>
            </a:pPr>
            <a:endParaRPr sz="18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80"/>
              <a:buFont typeface="Arial Narrow"/>
              <a:buNone/>
            </a:pPr>
            <a:endParaRPr sz="18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80"/>
              <a:buFont typeface="Arial Narrow"/>
              <a:buNone/>
            </a:pPr>
            <a:endParaRPr sz="18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80"/>
              <a:buFont typeface="Arial Narrow"/>
              <a:buNone/>
            </a:pPr>
            <a:endParaRPr sz="18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54"/>
              <a:buFont typeface="Arial"/>
              <a:buNone/>
            </a:pPr>
            <a:r>
              <a:rPr lang="de-DE" sz="1942" dirty="0">
                <a:latin typeface="Arial"/>
                <a:ea typeface="Arial"/>
                <a:cs typeface="Arial"/>
                <a:sym typeface="Arial"/>
              </a:rPr>
              <a:t>Eingangsbefragung zur Erstellung eines individuellen Risiko- und Kompetenzprofils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54"/>
              <a:buFont typeface="Arial"/>
              <a:buNone/>
            </a:pPr>
            <a:r>
              <a:rPr lang="de-DE" sz="1942" dirty="0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de-DE" sz="1942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de-DE" sz="1942" dirty="0">
                <a:latin typeface="Arial"/>
                <a:ea typeface="Arial"/>
                <a:cs typeface="Arial"/>
                <a:sym typeface="Arial"/>
              </a:rPr>
              <a:t> In welchen </a:t>
            </a:r>
            <a:r>
              <a:rPr lang="de-DE" sz="1850" dirty="0">
                <a:latin typeface="Arial"/>
                <a:ea typeface="Arial"/>
                <a:cs typeface="Arial"/>
                <a:sym typeface="Arial"/>
              </a:rPr>
              <a:t>Bereichen besteht noch Optimierungsbedarf?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72"/>
              <a:buFont typeface="Arial Narrow"/>
              <a:buNone/>
            </a:pPr>
            <a:endParaRPr sz="259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72"/>
              <a:buFont typeface="Arial Narrow"/>
              <a:buNone/>
            </a:pPr>
            <a:endParaRPr sz="2590" dirty="0"/>
          </a:p>
        </p:txBody>
      </p:sp>
      <p:sp>
        <p:nvSpPr>
          <p:cNvPr id="283" name="Google Shape;283;p9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 dirty="0">
                <a:latin typeface="Arial"/>
                <a:ea typeface="Arial"/>
                <a:cs typeface="Arial"/>
                <a:sym typeface="Arial"/>
              </a:rPr>
              <a:t>DAS PROGRAMM</a:t>
            </a:r>
            <a:endParaRPr b="0" dirty="0"/>
          </a:p>
        </p:txBody>
      </p:sp>
      <p:pic>
        <p:nvPicPr>
          <p:cNvPr id="284" name="Google Shape;284;p9" descr="Bildergebnis für ready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9048" y="193081"/>
            <a:ext cx="1357586" cy="121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304" y="1181400"/>
            <a:ext cx="7452910" cy="443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0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Informationen zum Programm </a:t>
            </a:r>
            <a:r>
              <a:rPr lang="de-DE" sz="2800" b="1" dirty="0">
                <a:latin typeface="Arial"/>
                <a:ea typeface="Arial"/>
                <a:cs typeface="Arial"/>
                <a:sym typeface="Arial"/>
              </a:rPr>
              <a:t>«ready4life»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75439" cy="518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760"/>
              <a:buFont typeface="Arial"/>
              <a:buChar char="•"/>
            </a:pPr>
            <a:r>
              <a:rPr lang="de-DE" sz="2200" dirty="0">
                <a:latin typeface="Arial"/>
                <a:ea typeface="Arial"/>
                <a:cs typeface="Arial"/>
                <a:sym typeface="Arial"/>
              </a:rPr>
              <a:t>Mobiltelefonbasiertes Programm zur Prävention des Substanzkonsums bei Auszubildenden, u.a. durch die Förderung…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990600" lvl="2" indent="-25812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de-DE" sz="1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…von Lebens- und Risikokompetenzen sowie persönlichen Zielen</a:t>
            </a:r>
            <a:endParaRPr sz="19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2" indent="-25812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de-DE" sz="1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…des Umgangs mit schwierigen Situationen </a:t>
            </a:r>
            <a:endParaRPr sz="19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600" lvl="2" indent="-25812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</a:pPr>
            <a:r>
              <a:rPr lang="de-DE" sz="1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…der Bildung von Verhaltensplänen und Erweiterung der eigenen Perspektive</a:t>
            </a:r>
            <a:endParaRPr sz="19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760"/>
              <a:buFont typeface="Arial"/>
              <a:buChar char="•"/>
            </a:pPr>
            <a:r>
              <a:rPr lang="de-DE" sz="2200" dirty="0">
                <a:latin typeface="Arial"/>
                <a:ea typeface="Arial"/>
                <a:cs typeface="Arial"/>
                <a:sym typeface="Arial"/>
              </a:rPr>
              <a:t>Einbettung der Programmeinführung und der Eingangsbefragung in den Schulalltag	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990600" lvl="2" indent="-26828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60"/>
              <a:buFont typeface="Arial"/>
              <a:buChar char="•"/>
            </a:pPr>
            <a:r>
              <a:rPr lang="de-DE" sz="19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Einführung durch Lehrkräfte oder Präventionsfachkräfte</a:t>
            </a:r>
            <a:endParaRPr sz="19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6225" lvl="0" indent="-2762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sz="2200" dirty="0">
                <a:latin typeface="Arial"/>
                <a:ea typeface="Arial"/>
                <a:cs typeface="Arial"/>
                <a:sym typeface="Arial"/>
              </a:rPr>
              <a:t>Durchführung einer Eingangsbefragung zur Erstellung eines individuellen Risikoprofils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>
                <a:latin typeface="Arial"/>
                <a:ea typeface="Arial"/>
                <a:cs typeface="Arial"/>
                <a:sym typeface="Arial"/>
              </a:rPr>
              <a:t>DAS PROGRAMM</a:t>
            </a:r>
            <a:endParaRPr b="0"/>
          </a:p>
        </p:txBody>
      </p:sp>
      <p:pic>
        <p:nvPicPr>
          <p:cNvPr id="295" name="Google Shape;295;p10" descr="Bildergebnis für ready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9048" y="193081"/>
            <a:ext cx="1357586" cy="121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>
            <a:spLocks noGrp="1"/>
          </p:cNvSpPr>
          <p:nvPr>
            <p:ph type="body" idx="3"/>
          </p:nvPr>
        </p:nvSpPr>
        <p:spPr>
          <a:xfrm>
            <a:off x="783432" y="1495425"/>
            <a:ext cx="10275439" cy="518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de-DE" sz="2200" dirty="0">
                <a:latin typeface="Arial"/>
                <a:ea typeface="Arial"/>
                <a:cs typeface="Arial"/>
                <a:sym typeface="Arial"/>
              </a:rPr>
              <a:t>Eigenständige Durchführung des Präventionsprogramms durch Auszubildende mit Hilfe der App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de-DE" sz="2200" dirty="0">
                <a:latin typeface="Arial"/>
                <a:ea typeface="Arial"/>
                <a:cs typeface="Arial"/>
                <a:sym typeface="Arial"/>
              </a:rPr>
              <a:t>Wahl zweier themenspezifischer Module zur Bearbeitung in der App 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de-DE" sz="2200" dirty="0">
                <a:latin typeface="Arial"/>
                <a:ea typeface="Arial"/>
                <a:cs typeface="Arial"/>
                <a:sym typeface="Arial"/>
              </a:rPr>
              <a:t>Virtueller Coach (Chatbot) liefert vier Monate lang regelmäßig Informationen 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698500" lvl="1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440"/>
              <a:buFont typeface="Arial"/>
              <a:buChar char="•"/>
            </a:pPr>
            <a:r>
              <a:rPr lang="de-DE" sz="1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ca. fünf Minuten Chat mit individualisierten Nachrichten zur Förderung der Lebenskompetenzen und zur Reduktion des entsprechenden Risikoverhaltens 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lang="de-DE" sz="2200" dirty="0">
                <a:latin typeface="Arial"/>
                <a:ea typeface="Arial"/>
                <a:cs typeface="Arial"/>
                <a:sym typeface="Arial"/>
              </a:rPr>
              <a:t>Interaktive Elemente zur Erhöhung der Motivation: Quizfragen, Contests mit der Community, spielerischer Wettbewerb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698500" lvl="1" indent="-273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1440"/>
              <a:buFont typeface="Arial"/>
              <a:buChar char="•"/>
            </a:pPr>
            <a:r>
              <a:rPr lang="de-DE" sz="1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Aktive Teilnahme steigert die Chancen attraktiver Gewinne (z.B. Kino- oder Einkaufsgutscheine).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40"/>
              <a:buFont typeface="Arial Narrow"/>
              <a:buNone/>
            </a:pPr>
            <a:endParaRPr dirty="0"/>
          </a:p>
        </p:txBody>
      </p:sp>
      <p:sp>
        <p:nvSpPr>
          <p:cNvPr id="302" name="Google Shape;302;p11"/>
          <p:cNvSpPr txBox="1">
            <a:spLocks noGrp="1"/>
          </p:cNvSpPr>
          <p:nvPr>
            <p:ph type="sldNum" idx="12"/>
          </p:nvPr>
        </p:nvSpPr>
        <p:spPr>
          <a:xfrm>
            <a:off x="11068051" y="6519863"/>
            <a:ext cx="88476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/>
          <p:cNvSpPr txBox="1">
            <a:spLocks noGrp="1"/>
          </p:cNvSpPr>
          <p:nvPr>
            <p:ph type="body" idx="1"/>
          </p:nvPr>
        </p:nvSpPr>
        <p:spPr>
          <a:xfrm>
            <a:off x="685801" y="618332"/>
            <a:ext cx="10689727" cy="798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</a:pPr>
            <a:r>
              <a:rPr lang="de-DE" sz="2800" dirty="0">
                <a:latin typeface="Arial"/>
                <a:ea typeface="Arial"/>
                <a:cs typeface="Arial"/>
                <a:sym typeface="Arial"/>
              </a:rPr>
              <a:t>Informationen zum Programm </a:t>
            </a:r>
            <a:r>
              <a:rPr lang="de-DE" sz="2800" b="1" dirty="0">
                <a:latin typeface="Arial"/>
                <a:ea typeface="Arial"/>
                <a:cs typeface="Arial"/>
                <a:sym typeface="Arial"/>
              </a:rPr>
              <a:t>«ready4life»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1"/>
          <p:cNvSpPr txBox="1">
            <a:spLocks noGrp="1"/>
          </p:cNvSpPr>
          <p:nvPr>
            <p:ph type="body" idx="2"/>
          </p:nvPr>
        </p:nvSpPr>
        <p:spPr>
          <a:xfrm>
            <a:off x="685801" y="230189"/>
            <a:ext cx="76517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de-DE" b="0">
                <a:latin typeface="Arial"/>
                <a:ea typeface="Arial"/>
                <a:cs typeface="Arial"/>
                <a:sym typeface="Arial"/>
              </a:rPr>
              <a:t>DAS PROGRAMM</a:t>
            </a:r>
            <a:endParaRPr b="0"/>
          </a:p>
        </p:txBody>
      </p:sp>
      <p:pic>
        <p:nvPicPr>
          <p:cNvPr id="305" name="Google Shape;305;p11" descr="Bildergebnis für ready4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9048" y="193081"/>
            <a:ext cx="1357586" cy="1219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SGF-Präsentationsvorlag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GF-Präsentationsvorlag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2138</Words>
  <Application>Microsoft Office PowerPoint</Application>
  <PresentationFormat>Breitbild</PresentationFormat>
  <Paragraphs>343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Arial Narrow</vt:lpstr>
      <vt:lpstr>ISGF-Präsentationsvorlage</vt:lpstr>
      <vt:lpstr>1_ISGF-Präsentationsvorlage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Teresa Rehm</dc:creator>
  <cp:lastModifiedBy>Dominique Brandt</cp:lastModifiedBy>
  <cp:revision>6</cp:revision>
  <dcterms:created xsi:type="dcterms:W3CDTF">2019-11-14T14:01:07Z</dcterms:created>
  <dcterms:modified xsi:type="dcterms:W3CDTF">2023-05-23T10:28:49Z</dcterms:modified>
</cp:coreProperties>
</file>