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9" r:id="rId9"/>
    <p:sldId id="262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D03D"/>
    <a:srgbClr val="E6E6E6"/>
    <a:srgbClr val="209F4C"/>
    <a:srgbClr val="1DB5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0" autoAdjust="0"/>
    <p:restoredTop sz="94660"/>
  </p:normalViewPr>
  <p:slideViewPr>
    <p:cSldViewPr snapToGrid="0">
      <p:cViewPr varScale="1">
        <p:scale>
          <a:sx n="47" d="100"/>
          <a:sy n="47" d="100"/>
        </p:scale>
        <p:origin x="7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C1F783-1E3A-BE9A-B101-E6BECA587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8F9D5FC-5698-F064-E3C7-B02077598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2BBE1C-522C-611E-30A8-B2505CD5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89C5-954B-4107-BB44-9045C1AA8C98}" type="datetimeFigureOut">
              <a:rPr lang="de-DE" smtClean="0"/>
              <a:t>28.06.2023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073252-9659-573B-4528-80BEF1CC0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86DD25-4BE8-5976-A7D2-7DDC6C55C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98EE-A373-48B2-906E-F9CCC642CE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756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E8E377-93E7-629F-E74B-3C06AB2F7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5620916-839F-1CE0-3855-3AA38FE61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5F0548-2C63-9BD7-BF02-2E5335550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89C5-954B-4107-BB44-9045C1AA8C98}" type="datetimeFigureOut">
              <a:rPr lang="de-DE" smtClean="0"/>
              <a:t>28.06.2023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3C7257-DD46-FF93-41BF-D7E867191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5904B0-34B1-4BF6-D9A6-D03F4D3CA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98EE-A373-48B2-906E-F9CCC642CE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651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B00D0BA-99F9-8B0D-E69E-A02E521A4D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87C1C04-9931-4C55-B06B-083D9B69A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DAAD4A-484A-C72A-4717-F91C393F6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89C5-954B-4107-BB44-9045C1AA8C98}" type="datetimeFigureOut">
              <a:rPr lang="de-DE" smtClean="0"/>
              <a:t>28.06.2023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F9CE2D-F146-22C1-2828-2AE97D1C2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1FB567-3629-BAD8-E23A-1968DFAB5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98EE-A373-48B2-906E-F9CCC642CE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510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715928-A1EA-112D-01C5-3239B40D7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71A88C-8038-DCE9-B608-5FA164DC4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AE0025-4DBE-174A-C194-C236257CC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89C5-954B-4107-BB44-9045C1AA8C98}" type="datetimeFigureOut">
              <a:rPr lang="de-DE" smtClean="0"/>
              <a:t>28.06.2023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7B0001-CE21-0C63-3A9D-CB5481CBE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0FAE04-5693-C9F9-E5BF-427EFD948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98EE-A373-48B2-906E-F9CCC642CE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4244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F9AAA0-A9EA-02A8-884C-A3364C351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301624-47B6-0D8F-60A3-5C610042F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E4C60A-719B-725B-3535-DC80BC34A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89C5-954B-4107-BB44-9045C1AA8C98}" type="datetimeFigureOut">
              <a:rPr lang="de-DE" smtClean="0"/>
              <a:t>28.06.2023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698BD1-BF03-26FA-725A-EF85A1A4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E3427A-45A6-E581-D114-66C4925CA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98EE-A373-48B2-906E-F9CCC642CE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642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D3EB39-E3D1-9E14-4DA2-F6997565E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7A2896-2B5F-F520-2D56-447CBCE488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3339BF8-2AD2-6136-310C-F6933E491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F037A0-E10C-133E-E22A-928DC8431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89C5-954B-4107-BB44-9045C1AA8C98}" type="datetimeFigureOut">
              <a:rPr lang="de-DE" smtClean="0"/>
              <a:t>28.06.2023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FF6790C-EEDF-7972-8953-88D24481F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7AE325-68E0-CCB9-F1B2-DA8909F1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98EE-A373-48B2-906E-F9CCC642CE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1661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27514C-C99B-B8A7-EAF2-BE26C0C58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D43E01-0338-4E02-657B-7DADEBCE6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7934B07-6034-550C-C9A9-2C5272047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350A68B-6818-9F49-B308-D60E78762B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306E62F-B3C7-F6AF-026E-4334F92CE9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6C8C600-7554-6C29-F224-F16316B9F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89C5-954B-4107-BB44-9045C1AA8C98}" type="datetimeFigureOut">
              <a:rPr lang="de-DE" smtClean="0"/>
              <a:t>28.06.2023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6592984-B268-324D-EF6D-8C941D9C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6609197-A8C0-5D3A-A50E-F322938A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98EE-A373-48B2-906E-F9CCC642CE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1956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59485E-8C7F-B46D-F20A-5851545F7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128EA54-1787-5B36-BCC4-2C6C626A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89C5-954B-4107-BB44-9045C1AA8C98}" type="datetimeFigureOut">
              <a:rPr lang="de-DE" smtClean="0"/>
              <a:t>28.06.2023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EE7C97C-8AD0-42B3-734D-3AE690C70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708B81-B472-390A-D7D4-8B52F4BE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98EE-A373-48B2-906E-F9CCC642CE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519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FE1CE77-6E3A-8ED1-FF41-D53168AA1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89C5-954B-4107-BB44-9045C1AA8C98}" type="datetimeFigureOut">
              <a:rPr lang="de-DE" smtClean="0"/>
              <a:t>28.06.2023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16C478A-17D3-BD55-0F01-7F28CBC98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A9B5CC3-EDA0-2DD6-7689-F326E32A8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98EE-A373-48B2-906E-F9CCC642CE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50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740F79-4A05-15E4-50F7-3888C1C86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3A2F7E-243D-EB31-7E41-20DDA7F27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9C37AB7-5224-6DFE-3B20-5A73395C0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4021ED3-2B82-A49F-CFCA-A11B43AC9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89C5-954B-4107-BB44-9045C1AA8C98}" type="datetimeFigureOut">
              <a:rPr lang="de-DE" smtClean="0"/>
              <a:t>28.06.2023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212D872-EA62-193C-2CB7-DEDC44271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B0739D4-3A43-9FD4-DF44-0ED3EEADD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98EE-A373-48B2-906E-F9CCC642CE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6733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0D67D2-E914-9EB8-27E7-C29C0590B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2F9D1A1-7DB5-A7B9-9343-9E755E03BA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188E0E9-9172-24EA-5A9D-3CEF32D35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844B53A-5359-FD3E-AA87-8B17E54A2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89C5-954B-4107-BB44-9045C1AA8C98}" type="datetimeFigureOut">
              <a:rPr lang="de-DE" smtClean="0"/>
              <a:t>28.06.2023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6128AC4-9007-539F-B5EF-80C5B434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4CB2B4D-299F-0765-902F-AD5AB6494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98EE-A373-48B2-906E-F9CCC642CE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208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DB5A9">
                <a:alpha val="50000"/>
              </a:srgbClr>
            </a:gs>
            <a:gs pos="48000">
              <a:srgbClr val="BBD03D">
                <a:alpha val="50000"/>
              </a:srgbClr>
            </a:gs>
            <a:gs pos="100000">
              <a:srgbClr val="209F4C">
                <a:alpha val="50000"/>
              </a:srgb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0A1806B-EADE-C562-9D52-BFC19F87D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51DC78-C0CF-44DD-737B-56B909929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0D3BCA-F464-AC1C-3FD3-4C4E37E3F0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E89C5-954B-4107-BB44-9045C1AA8C98}" type="datetimeFigureOut">
              <a:rPr lang="de-DE" smtClean="0"/>
              <a:t>28.06.2023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6685CF-BE41-12FB-EF1E-BD5BC6658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AF94C5-8875-67B2-8286-6483DE8C5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098EE-A373-48B2-906E-F9CCC642CE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341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oogle Shape;95;p1" descr="https://www.r4l.swiss/dist/img/Logo_ready4life2.png">
            <a:extLst>
              <a:ext uri="{FF2B5EF4-FFF2-40B4-BE49-F238E27FC236}">
                <a16:creationId xmlns:a16="http://schemas.microsoft.com/office/drawing/2014/main" id="{699FCCF0-8158-0FE0-184B-5E3B194DB61F}"/>
              </a:ext>
            </a:extLst>
          </p:cNvPr>
          <p:cNvPicPr preferRelativeResize="0"/>
          <p:nvPr/>
        </p:nvPicPr>
        <p:blipFill rotWithShape="1">
          <a:blip r:embed="rId2"/>
          <a:stretch/>
        </p:blipFill>
        <p:spPr>
          <a:xfrm>
            <a:off x="887683" y="2645355"/>
            <a:ext cx="2574559" cy="2634090"/>
          </a:xfrm>
          <a:prstGeom prst="rect">
            <a:avLst/>
          </a:prstGeom>
          <a:noFill/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8F30E5-3116-5C1F-1DC3-BA95B9324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2061" y="762538"/>
            <a:ext cx="5649349" cy="3199862"/>
          </a:xfrm>
        </p:spPr>
        <p:txBody>
          <a:bodyPr anchor="b">
            <a:normAutofit/>
          </a:bodyPr>
          <a:lstStyle/>
          <a:p>
            <a:pPr algn="l"/>
            <a:r>
              <a:rPr lang="de-DE" sz="6600">
                <a:solidFill>
                  <a:srgbClr val="FFFFFF"/>
                </a:solidFill>
              </a:rPr>
              <a:t>Einführung</a:t>
            </a:r>
          </a:p>
        </p:txBody>
      </p:sp>
      <p:sp>
        <p:nvSpPr>
          <p:cNvPr id="32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16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0" name="Rectangle 1045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06BF39-4405-B768-60DB-A6A3AD46C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 err="1"/>
              <a:t>Einführungsvideo</a:t>
            </a:r>
            <a:endParaRPr lang="en-US" sz="6600" dirty="0"/>
          </a:p>
        </p:txBody>
      </p:sp>
      <p:sp>
        <p:nvSpPr>
          <p:cNvPr id="1051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Schrift, Grafiken, Grafikdesign, Logo enthält.&#10;&#10;Automatisch generierte Beschreibung">
            <a:extLst>
              <a:ext uri="{FF2B5EF4-FFF2-40B4-BE49-F238E27FC236}">
                <a16:creationId xmlns:a16="http://schemas.microsoft.com/office/drawing/2014/main" id="{0D49C225-59CE-F846-E1D0-AE93C9D9E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105" y="1893840"/>
            <a:ext cx="4695951" cy="4320275"/>
          </a:xfrm>
          <a:prstGeom prst="rect">
            <a:avLst/>
          </a:prstGeom>
        </p:spPr>
      </p:pic>
      <p:pic>
        <p:nvPicPr>
          <p:cNvPr id="1026" name="Picture 2" descr="Youtube, Video, Symbol, Play-Taste">
            <a:extLst>
              <a:ext uri="{FF2B5EF4-FFF2-40B4-BE49-F238E27FC236}">
                <a16:creationId xmlns:a16="http://schemas.microsoft.com/office/drawing/2014/main" id="{2DCE098E-EE92-5C95-6B65-D6059D7D3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1711" y="3241773"/>
            <a:ext cx="4695950" cy="4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303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06BF39-4405-B768-60DB-A6A3AD46C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de-DE"/>
              <a:t>Datenschutz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5A1917-4491-609D-ACE5-6D74463E9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3405"/>
            <a:ext cx="6731131" cy="4303558"/>
          </a:xfrm>
        </p:spPr>
        <p:txBody>
          <a:bodyPr>
            <a:normAutofit lnSpcReduction="10000"/>
          </a:bodyPr>
          <a:lstStyle/>
          <a:p>
            <a:pPr marL="228600" lvl="0" indent="-228600" rtl="0">
              <a:spcBef>
                <a:spcPts val="1000"/>
              </a:spcBef>
              <a:spcAft>
                <a:spcPts val="600"/>
              </a:spcAft>
              <a:buClr>
                <a:srgbClr val="000000"/>
              </a:buClr>
              <a:buSzPts val="2200"/>
              <a:buChar char="•"/>
            </a:pPr>
            <a:r>
              <a:rPr lang="de-DE" sz="2400" dirty="0"/>
              <a:t>Angabe von personenbezogenen Daten ist ausschließlich für die Verlosung der Preise erforderlich</a:t>
            </a:r>
          </a:p>
          <a:p>
            <a:pPr lvl="0">
              <a:spcAft>
                <a:spcPts val="600"/>
              </a:spcAft>
              <a:buClr>
                <a:srgbClr val="000000"/>
              </a:buClr>
              <a:buSzPts val="2200"/>
            </a:pPr>
            <a:r>
              <a:rPr lang="de-DE" sz="2400" dirty="0"/>
              <a:t>Daten werden in pseudonymisierter Form elektronisch gespeichert und ausgewertet, d.h. ohne direkten Bezug zu </a:t>
            </a:r>
            <a:r>
              <a:rPr lang="de-DE" sz="2400"/>
              <a:t>Ihren Namen </a:t>
            </a:r>
            <a:endParaRPr lang="de-DE" sz="2400" dirty="0"/>
          </a:p>
          <a:p>
            <a:pPr marL="228600" lvl="0" indent="-228600" rtl="0">
              <a:spcBef>
                <a:spcPts val="1000"/>
              </a:spcBef>
              <a:spcAft>
                <a:spcPts val="600"/>
              </a:spcAft>
              <a:buClr>
                <a:srgbClr val="000000"/>
              </a:buClr>
              <a:buSzPts val="2200"/>
              <a:buChar char="•"/>
            </a:pPr>
            <a:r>
              <a:rPr lang="de-DE" sz="2400" dirty="0"/>
              <a:t>Die Einwilligung zur Verarbeitung Ihrer Daten ist freiwillig, Sie können diese jederzeit ohne Angaben von Gründen und ohne Nachteile widerrufen</a:t>
            </a:r>
          </a:p>
          <a:p>
            <a:pPr marL="228600" lvl="0" indent="-228600" rtl="0">
              <a:spcBef>
                <a:spcPts val="1000"/>
              </a:spcBef>
              <a:spcAft>
                <a:spcPts val="600"/>
              </a:spcAft>
              <a:buClr>
                <a:srgbClr val="000000"/>
              </a:buClr>
              <a:buSzPts val="2200"/>
              <a:buChar char="•"/>
            </a:pPr>
            <a:r>
              <a:rPr lang="de-DE" sz="2400" dirty="0"/>
              <a:t>Bestimmungen der Datenschutzgrundverordnung (DSGV) werden eingehalten</a:t>
            </a:r>
          </a:p>
          <a:p>
            <a:endParaRPr lang="de-DE" sz="1800" dirty="0"/>
          </a:p>
        </p:txBody>
      </p:sp>
      <p:pic>
        <p:nvPicPr>
          <p:cNvPr id="2050" name="Picture 2" descr="Dsgvo, Datenschutz, Sicherheit">
            <a:extLst>
              <a:ext uri="{FF2B5EF4-FFF2-40B4-BE49-F238E27FC236}">
                <a16:creationId xmlns:a16="http://schemas.microsoft.com/office/drawing/2014/main" id="{A6EE194F-37A6-577B-C2D1-DC0EF8CB32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" r="60551"/>
          <a:stretch/>
        </p:blipFill>
        <p:spPr bwMode="auto">
          <a:xfrm>
            <a:off x="7572379" y="10"/>
            <a:ext cx="4619621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868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06BF39-4405-B768-60DB-A6A3AD46C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Ablauf ready4life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Google Shape;246;p20">
            <a:extLst>
              <a:ext uri="{FF2B5EF4-FFF2-40B4-BE49-F238E27FC236}">
                <a16:creationId xmlns:a16="http://schemas.microsoft.com/office/drawing/2014/main" id="{744123F9-8A79-452C-1DD6-E5D1CF8EE695}"/>
              </a:ext>
            </a:extLst>
          </p:cNvPr>
          <p:cNvSpPr/>
          <p:nvPr/>
        </p:nvSpPr>
        <p:spPr>
          <a:xfrm>
            <a:off x="4382776" y="1153572"/>
            <a:ext cx="6260252" cy="5940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i="0" u="none" strike="noStrike" cap="none">
                <a:solidFill>
                  <a:srgbClr val="01333F"/>
                </a:solidFill>
                <a:latin typeface="Calibri"/>
                <a:ea typeface="Calibri"/>
                <a:cs typeface="Calibri"/>
                <a:sym typeface="Calibri"/>
              </a:rPr>
              <a:t>1. Anmelden</a:t>
            </a:r>
            <a:endParaRPr sz="1600" b="1">
              <a:solidFill>
                <a:srgbClr val="0133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47;p20">
            <a:extLst>
              <a:ext uri="{FF2B5EF4-FFF2-40B4-BE49-F238E27FC236}">
                <a16:creationId xmlns:a16="http://schemas.microsoft.com/office/drawing/2014/main" id="{7F276F8A-7E51-6F7A-8140-EFF50951FF52}"/>
              </a:ext>
            </a:extLst>
          </p:cNvPr>
          <p:cNvSpPr/>
          <p:nvPr/>
        </p:nvSpPr>
        <p:spPr>
          <a:xfrm>
            <a:off x="4378757" y="1963481"/>
            <a:ext cx="6275971" cy="5940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>
                <a:solidFill>
                  <a:srgbClr val="01333F"/>
                </a:solidFill>
                <a:latin typeface="Calibri"/>
                <a:ea typeface="Calibri"/>
                <a:cs typeface="Calibri"/>
                <a:sym typeface="Calibri"/>
              </a:rPr>
              <a:t>2. Fragen zum eigenen Verhalten</a:t>
            </a:r>
            <a:endParaRPr sz="1600" b="1">
              <a:solidFill>
                <a:srgbClr val="0133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48;p20">
            <a:extLst>
              <a:ext uri="{FF2B5EF4-FFF2-40B4-BE49-F238E27FC236}">
                <a16:creationId xmlns:a16="http://schemas.microsoft.com/office/drawing/2014/main" id="{659E23B8-4B5B-6F45-9928-CA447C1C46B9}"/>
              </a:ext>
            </a:extLst>
          </p:cNvPr>
          <p:cNvSpPr/>
          <p:nvPr/>
        </p:nvSpPr>
        <p:spPr>
          <a:xfrm>
            <a:off x="4397761" y="2790936"/>
            <a:ext cx="6275971" cy="5940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>
                <a:solidFill>
                  <a:srgbClr val="01333F"/>
                </a:solidFill>
                <a:latin typeface="Calibri"/>
                <a:ea typeface="Calibri"/>
                <a:cs typeface="Calibri"/>
                <a:sym typeface="Calibri"/>
              </a:rPr>
              <a:t>3. Rückmeldung zum eigenen Verhalten</a:t>
            </a:r>
            <a:endParaRPr sz="1600" b="1">
              <a:solidFill>
                <a:srgbClr val="0133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49;p20">
            <a:extLst>
              <a:ext uri="{FF2B5EF4-FFF2-40B4-BE49-F238E27FC236}">
                <a16:creationId xmlns:a16="http://schemas.microsoft.com/office/drawing/2014/main" id="{346C8B39-1513-C0E9-A854-6EDF338DA4BF}"/>
              </a:ext>
            </a:extLst>
          </p:cNvPr>
          <p:cNvSpPr/>
          <p:nvPr/>
        </p:nvSpPr>
        <p:spPr>
          <a:xfrm>
            <a:off x="4378757" y="4445674"/>
            <a:ext cx="6275971" cy="5940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>
                <a:solidFill>
                  <a:srgbClr val="01333F"/>
                </a:solidFill>
                <a:latin typeface="Calibri"/>
                <a:ea typeface="Calibri"/>
                <a:cs typeface="Calibri"/>
                <a:sym typeface="Calibri"/>
              </a:rPr>
              <a:t>5. Coachingphase (2 x 8 Wochen)</a:t>
            </a:r>
            <a:endParaRPr sz="1600" b="1">
              <a:solidFill>
                <a:srgbClr val="0133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50;p20">
            <a:extLst>
              <a:ext uri="{FF2B5EF4-FFF2-40B4-BE49-F238E27FC236}">
                <a16:creationId xmlns:a16="http://schemas.microsoft.com/office/drawing/2014/main" id="{0C988883-E0DC-587C-5EF2-4202C94BF9B5}"/>
              </a:ext>
            </a:extLst>
          </p:cNvPr>
          <p:cNvSpPr/>
          <p:nvPr/>
        </p:nvSpPr>
        <p:spPr>
          <a:xfrm>
            <a:off x="4404670" y="3618221"/>
            <a:ext cx="6275971" cy="5940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>
                <a:solidFill>
                  <a:srgbClr val="01333F"/>
                </a:solidFill>
                <a:latin typeface="Calibri"/>
                <a:ea typeface="Calibri"/>
                <a:cs typeface="Calibri"/>
                <a:sym typeface="Calibri"/>
              </a:rPr>
              <a:t>4. Wahl von 2 Themen</a:t>
            </a:r>
            <a:endParaRPr sz="1600" b="1">
              <a:solidFill>
                <a:srgbClr val="0133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251;p20">
            <a:extLst>
              <a:ext uri="{FF2B5EF4-FFF2-40B4-BE49-F238E27FC236}">
                <a16:creationId xmlns:a16="http://schemas.microsoft.com/office/drawing/2014/main" id="{EDDF3AF8-43E1-4F66-0E97-3AEC517D10E9}"/>
              </a:ext>
            </a:extLst>
          </p:cNvPr>
          <p:cNvSpPr/>
          <p:nvPr/>
        </p:nvSpPr>
        <p:spPr>
          <a:xfrm>
            <a:off x="4378757" y="5272959"/>
            <a:ext cx="6275971" cy="7242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>
                <a:solidFill>
                  <a:srgbClr val="01333F"/>
                </a:solidFill>
                <a:latin typeface="Calibri"/>
                <a:ea typeface="Calibri"/>
                <a:cs typeface="Calibri"/>
                <a:sym typeface="Calibri"/>
              </a:rPr>
              <a:t>6. Preisvergabe</a:t>
            </a:r>
            <a:endParaRPr sz="1600" b="1">
              <a:solidFill>
                <a:srgbClr val="0133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4353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06BF39-4405-B768-60DB-A6A3AD46C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39520"/>
            <a:ext cx="7210491" cy="1719072"/>
          </a:xfrm>
        </p:spPr>
        <p:txBody>
          <a:bodyPr anchor="b">
            <a:noAutofit/>
          </a:bodyPr>
          <a:lstStyle/>
          <a:p>
            <a:r>
              <a:rPr lang="de-DE" sz="4000" b="1"/>
              <a:t>Melden Sie sich mit folgendem Passwort an, um jetzt die Eingangsbefragung zu beginnen: </a:t>
            </a:r>
            <a:endParaRPr lang="de-DE" sz="40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5A1917-4491-609D-ACE5-6D74463E9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e-DE" sz="4400" b="1"/>
              <a:t>xxx</a:t>
            </a:r>
            <a:endParaRPr lang="de-DE" sz="2200" b="1" dirty="0"/>
          </a:p>
          <a:p>
            <a:pPr marL="0" indent="0">
              <a:buNone/>
            </a:pPr>
            <a:endParaRPr lang="de-DE" sz="2200" dirty="0"/>
          </a:p>
        </p:txBody>
      </p:sp>
      <p:pic>
        <p:nvPicPr>
          <p:cNvPr id="4" name="Grafik 3" descr="Ein Bild, das Schrift, Grafiken, Grafikdesign, Logo enthält.&#10;&#10;Automatisch generierte Beschreibung">
            <a:extLst>
              <a:ext uri="{FF2B5EF4-FFF2-40B4-BE49-F238E27FC236}">
                <a16:creationId xmlns:a16="http://schemas.microsoft.com/office/drawing/2014/main" id="{78C869B8-1DBE-CF52-FCA5-CAD67B11B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153" y="2079108"/>
            <a:ext cx="4992512" cy="459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13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0C777BBD-C42C-46C6-8D2D-BD2F9613D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Graphic 1">
            <a:extLst>
              <a:ext uri="{FF2B5EF4-FFF2-40B4-BE49-F238E27FC236}">
                <a16:creationId xmlns:a16="http://schemas.microsoft.com/office/drawing/2014/main" id="{721F817A-BF7E-440D-B296-66D86EDB0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51527F-9820-B8FE-892D-7F18A2F7C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376" y="1720079"/>
            <a:ext cx="5861106" cy="941328"/>
          </a:xfrm>
        </p:spPr>
        <p:txBody>
          <a:bodyPr anchor="b">
            <a:normAutofit/>
          </a:bodyPr>
          <a:lstStyle/>
          <a:p>
            <a:r>
              <a:rPr lang="de-DE" sz="5400" dirty="0"/>
              <a:t>Ablauf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CE9529-43AF-3EC0-8452-FC4855AC7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374" y="3315553"/>
            <a:ext cx="5861107" cy="1868697"/>
          </a:xfrm>
        </p:spPr>
        <p:txBody>
          <a:bodyPr>
            <a:normAutofit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en-US" sz="3600" dirty="0"/>
              <a:t>Was </a:t>
            </a:r>
            <a:r>
              <a:rPr lang="en-US" sz="3600" dirty="0" err="1"/>
              <a:t>ist</a:t>
            </a:r>
            <a:r>
              <a:rPr lang="en-US" sz="3600" dirty="0"/>
              <a:t> Stress?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en-US" sz="3600" dirty="0"/>
              <a:t>Was </a:t>
            </a:r>
            <a:r>
              <a:rPr lang="en-US" sz="3600" dirty="0" err="1"/>
              <a:t>stresst</a:t>
            </a:r>
            <a:r>
              <a:rPr lang="en-US" sz="3600" dirty="0"/>
              <a:t> </a:t>
            </a:r>
            <a:r>
              <a:rPr lang="en-US" sz="3600" dirty="0" err="1"/>
              <a:t>uns</a:t>
            </a:r>
            <a:r>
              <a:rPr lang="en-US" sz="3600" dirty="0"/>
              <a:t>?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en-US" sz="3600" dirty="0"/>
              <a:t>ready4life-App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105792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7" name="Rectangle 1037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E48812-EBE8-8805-672B-78673BAB0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de-DE" sz="4800" dirty="0"/>
              <a:t>Was ist Stress?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3BEF76-A54C-558E-B23A-408A725C9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de-DE" dirty="0"/>
              <a:t>Wie würden Sie einem Kind erklären, was Stress ist und wie Stress zu einem Problem werden kann?</a:t>
            </a:r>
          </a:p>
        </p:txBody>
      </p:sp>
      <p:pic>
        <p:nvPicPr>
          <p:cNvPr id="1026" name="Picture 2" descr="Mädchen, Gras, Natur, Sommer, Niedlich">
            <a:extLst>
              <a:ext uri="{FF2B5EF4-FFF2-40B4-BE49-F238E27FC236}">
                <a16:creationId xmlns:a16="http://schemas.microsoft.com/office/drawing/2014/main" id="{D388C546-0C4B-680E-BE43-D9BB96B22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6" r="14296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24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4">
            <a:extLst>
              <a:ext uri="{FF2B5EF4-FFF2-40B4-BE49-F238E27FC236}">
                <a16:creationId xmlns:a16="http://schemas.microsoft.com/office/drawing/2014/main" id="{317B7366-37C8-497F-8B24-C0D854C71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leichschenkliges Dreieck 4">
            <a:extLst>
              <a:ext uri="{FF2B5EF4-FFF2-40B4-BE49-F238E27FC236}">
                <a16:creationId xmlns:a16="http://schemas.microsoft.com/office/drawing/2014/main" id="{76E0481F-673F-E124-5417-C7ADEA5B9973}"/>
              </a:ext>
            </a:extLst>
          </p:cNvPr>
          <p:cNvSpPr/>
          <p:nvPr/>
        </p:nvSpPr>
        <p:spPr>
          <a:xfrm>
            <a:off x="5614481" y="4781870"/>
            <a:ext cx="963038" cy="758757"/>
          </a:xfrm>
          <a:prstGeom prst="triangl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04BF126-1D10-6D88-A761-76611BD56E63}"/>
              </a:ext>
            </a:extLst>
          </p:cNvPr>
          <p:cNvSpPr/>
          <p:nvPr/>
        </p:nvSpPr>
        <p:spPr>
          <a:xfrm rot="20900407">
            <a:off x="1375098" y="4643809"/>
            <a:ext cx="9441804" cy="14056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432A718-EF73-9ADE-FC00-61D7032C325C}"/>
              </a:ext>
            </a:extLst>
          </p:cNvPr>
          <p:cNvSpPr txBox="1"/>
          <p:nvPr/>
        </p:nvSpPr>
        <p:spPr>
          <a:xfrm>
            <a:off x="620785" y="5776865"/>
            <a:ext cx="2211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Herausforderungen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511B43B-579D-216D-43D1-3C1A1C04F3D8}"/>
              </a:ext>
            </a:extLst>
          </p:cNvPr>
          <p:cNvSpPr txBox="1"/>
          <p:nvPr/>
        </p:nvSpPr>
        <p:spPr>
          <a:xfrm>
            <a:off x="4797486" y="5715310"/>
            <a:ext cx="2593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Ungleichgewicht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B8F19BF-D71E-28EF-354D-670D1270EA89}"/>
              </a:ext>
            </a:extLst>
          </p:cNvPr>
          <p:cNvSpPr txBox="1"/>
          <p:nvPr/>
        </p:nvSpPr>
        <p:spPr>
          <a:xfrm>
            <a:off x="9952346" y="5776865"/>
            <a:ext cx="1249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Strategien</a:t>
            </a:r>
          </a:p>
        </p:txBody>
      </p:sp>
      <p:pic>
        <p:nvPicPr>
          <p:cNvPr id="2056" name="Picture 8" descr="Kostenlos Frau Sitzt Vor Macbook Stock-Foto">
            <a:extLst>
              <a:ext uri="{FF2B5EF4-FFF2-40B4-BE49-F238E27FC236}">
                <a16:creationId xmlns:a16="http://schemas.microsoft.com/office/drawing/2014/main" id="{721B7DA9-D2B9-56FC-4189-091D560B5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43" y="2570180"/>
            <a:ext cx="3238150" cy="2428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Kalender, Jahreskalender, Büro, Termine">
            <a:extLst>
              <a:ext uri="{FF2B5EF4-FFF2-40B4-BE49-F238E27FC236}">
                <a16:creationId xmlns:a16="http://schemas.microsoft.com/office/drawing/2014/main" id="{3BAB400E-C80D-E640-DD28-477349540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882" y="3573379"/>
            <a:ext cx="1986822" cy="1323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Kostenlos Kostenloses Stock Foto zu denken, frau, kontroll-liste Stock-Foto">
            <a:extLst>
              <a:ext uri="{FF2B5EF4-FFF2-40B4-BE49-F238E27FC236}">
                <a16:creationId xmlns:a16="http://schemas.microsoft.com/office/drawing/2014/main" id="{427AD619-6889-4E48-7A3B-3C9931194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120" y="343949"/>
            <a:ext cx="2192212" cy="32883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ostenlos Kostenloses Stock Foto zu arbeitsmappen, bildung, college studenten Stock-Foto">
            <a:extLst>
              <a:ext uri="{FF2B5EF4-FFF2-40B4-BE49-F238E27FC236}">
                <a16:creationId xmlns:a16="http://schemas.microsoft.com/office/drawing/2014/main" id="{6764FC45-D35A-FA75-8A1A-7D2B310DA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412" y="1426127"/>
            <a:ext cx="1619075" cy="2428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763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F5EDF1-2743-A491-00F8-50D120E7F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Stresserleben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01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812BA8-A03D-1C0A-8880-7C897758C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de-DE" sz="3400"/>
              <a:t>Wörterdschungel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041CAE1-5125-14C0-AF02-43EFDD840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endParaRPr lang="en-US" sz="2200" dirty="0"/>
          </a:p>
        </p:txBody>
      </p:sp>
      <p:pic>
        <p:nvPicPr>
          <p:cNvPr id="4" name="Google Shape;147;p6" descr="Ein Bild, das groß, weiß, sitzend, Hund enthält.&#10;&#10;Automatisch generierte Beschreibung">
            <a:extLst>
              <a:ext uri="{FF2B5EF4-FFF2-40B4-BE49-F238E27FC236}">
                <a16:creationId xmlns:a16="http://schemas.microsoft.com/office/drawing/2014/main" id="{91B32585-DF6E-F092-6A36-4DC603D4D9C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tretch/>
        </p:blipFill>
        <p:spPr>
          <a:xfrm>
            <a:off x="5115357" y="640080"/>
            <a:ext cx="5981598" cy="5577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9537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Kostenlos Foto Der Singenden Frau Im Roten Oberteil Und In Den Schwarzen Gerahmten Brillen, Die Musik Auf Ihren Kopfhörern Hören Stock-Foto">
            <a:extLst>
              <a:ext uri="{FF2B5EF4-FFF2-40B4-BE49-F238E27FC236}">
                <a16:creationId xmlns:a16="http://schemas.microsoft.com/office/drawing/2014/main" id="{D6A5047C-1FAD-1E4C-6923-60E88C7738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FC6B6E-C8FD-795E-31A2-647A0CC90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de-DE" sz="4800" dirty="0"/>
              <a:t>Singübung</a:t>
            </a:r>
            <a:endParaRPr lang="de-DE" sz="4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7C4AB9-CAF4-585F-0703-52E738ACE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buSzPts val="2590"/>
            </a:pPr>
            <a:r>
              <a:rPr lang="de-DE" sz="2400" dirty="0"/>
              <a:t>Sie erhalten alle einen Zettel.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buSzPts val="2590"/>
            </a:pPr>
            <a:r>
              <a:rPr lang="de-DE" sz="2400" dirty="0"/>
              <a:t>Die Person mit einem Kreuz auf dem Zettel muss ein Lied singen.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buSzPts val="2590"/>
            </a:pPr>
            <a:r>
              <a:rPr lang="de-DE" sz="2400" dirty="0"/>
              <a:t>Überlegen Sie sich, welches Lied Sie singen würden.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041589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DB5A9">
                <a:alpha val="50000"/>
              </a:srgbClr>
            </a:gs>
            <a:gs pos="48000">
              <a:srgbClr val="BBD03D">
                <a:alpha val="50000"/>
              </a:srgbClr>
            </a:gs>
            <a:gs pos="100000">
              <a:srgbClr val="209F4C">
                <a:alpha val="50000"/>
              </a:srgbClr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6BF39-4405-B768-60DB-A6A3AD46C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368" y="4522156"/>
            <a:ext cx="4937937" cy="136321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Stress in </a:t>
            </a:r>
            <a:r>
              <a:rPr lang="en-US" sz="3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unterschiedlichen</a:t>
            </a:r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Lebensbereichen</a:t>
            </a:r>
            <a:endParaRPr lang="en-US" sz="3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" name="Freeform: Shape 27">
            <a:extLst>
              <a:ext uri="{FF2B5EF4-FFF2-40B4-BE49-F238E27FC236}">
                <a16:creationId xmlns:a16="http://schemas.microsoft.com/office/drawing/2014/main" id="{2E2D6188-24E5-426A-BB2A-3FA2D6B9C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8331"/>
            <a:ext cx="356463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29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31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: Shape 33">
            <a:extLst>
              <a:ext uri="{FF2B5EF4-FFF2-40B4-BE49-F238E27FC236}">
                <a16:creationId xmlns:a16="http://schemas.microsoft.com/office/drawing/2014/main" id="{1208BC59-C84F-483F-80CD-FAEC74229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573" y="0"/>
            <a:ext cx="3913632" cy="228523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10" descr="Adult, Age, Baby, Child, Death, Human, Life, Man, Old">
            <a:extLst>
              <a:ext uri="{FF2B5EF4-FFF2-40B4-BE49-F238E27FC236}">
                <a16:creationId xmlns:a16="http://schemas.microsoft.com/office/drawing/2014/main" id="{9985A529-D3FC-379F-3A18-C5C8B98128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0" t="30691" r="13712" b="13037"/>
          <a:stretch/>
        </p:blipFill>
        <p:spPr bwMode="auto">
          <a:xfrm>
            <a:off x="2509736" y="59135"/>
            <a:ext cx="1221016" cy="189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Freeform: Shape 35">
            <a:extLst>
              <a:ext uri="{FF2B5EF4-FFF2-40B4-BE49-F238E27FC236}">
                <a16:creationId xmlns:a16="http://schemas.microsoft.com/office/drawing/2014/main" id="{A1DABD52-05DF-4F31-AFB9-B330D8BE4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25559" y="725908"/>
            <a:ext cx="2852928" cy="2852928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Oval 37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8" descr="Programmer, Computer, Woman, Support, Website, Work">
            <a:extLst>
              <a:ext uri="{FF2B5EF4-FFF2-40B4-BE49-F238E27FC236}">
                <a16:creationId xmlns:a16="http://schemas.microsoft.com/office/drawing/2014/main" id="{C644FC5F-03CF-A102-53AB-1A12B27AA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2789" y="1358324"/>
            <a:ext cx="1939835" cy="165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ilhouette, Businessman, Career, Suit, Success, Work">
            <a:extLst>
              <a:ext uri="{FF2B5EF4-FFF2-40B4-BE49-F238E27FC236}">
                <a16:creationId xmlns:a16="http://schemas.microsoft.com/office/drawing/2014/main" id="{C6C3AF22-BA16-3C33-AE33-F985BE6DE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522" y="3316406"/>
            <a:ext cx="1031377" cy="314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E4F04B5-4D4A-4F70-8549-384AF5351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8761" y="-4330"/>
            <a:ext cx="3273238" cy="3383891"/>
          </a:xfrm>
          <a:custGeom>
            <a:avLst/>
            <a:gdLst>
              <a:gd name="connsiteX0" fmla="*/ 122841 w 3273238"/>
              <a:gd name="connsiteY0" fmla="*/ 0 h 3383891"/>
              <a:gd name="connsiteX1" fmla="*/ 3273238 w 3273238"/>
              <a:gd name="connsiteY1" fmla="*/ 0 h 3383891"/>
              <a:gd name="connsiteX2" fmla="*/ 3273238 w 3273238"/>
              <a:gd name="connsiteY2" fmla="*/ 3291335 h 3383891"/>
              <a:gd name="connsiteX3" fmla="*/ 3118338 w 3273238"/>
              <a:gd name="connsiteY3" fmla="*/ 3331164 h 3383891"/>
              <a:gd name="connsiteX4" fmla="*/ 2595295 w 3273238"/>
              <a:gd name="connsiteY4" fmla="*/ 3383891 h 3383891"/>
              <a:gd name="connsiteX5" fmla="*/ 0 w 3273238"/>
              <a:gd name="connsiteY5" fmla="*/ 788596 h 3383891"/>
              <a:gd name="connsiteX6" fmla="*/ 116679 w 3273238"/>
              <a:gd name="connsiteY6" fmla="*/ 16835 h 338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 descr=" Silhouette, University, Students, Conversation">
            <a:extLst>
              <a:ext uri="{FF2B5EF4-FFF2-40B4-BE49-F238E27FC236}">
                <a16:creationId xmlns:a16="http://schemas.microsoft.com/office/drawing/2014/main" id="{B235BB14-D852-DEBC-E2FB-43C413979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71364" y="239189"/>
            <a:ext cx="1669031" cy="221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D14DB62-3EB3-452E-89EE-30B0CDB0C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63236" y="4071322"/>
            <a:ext cx="2828765" cy="2786678"/>
          </a:xfrm>
          <a:custGeom>
            <a:avLst/>
            <a:gdLst>
              <a:gd name="connsiteX0" fmla="*/ 1888236 w 2828765"/>
              <a:gd name="connsiteY0" fmla="*/ 0 h 2786678"/>
              <a:gd name="connsiteX1" fmla="*/ 2788281 w 2828765"/>
              <a:gd name="connsiteY1" fmla="*/ 227900 h 2786678"/>
              <a:gd name="connsiteX2" fmla="*/ 2828765 w 2828765"/>
              <a:gd name="connsiteY2" fmla="*/ 252495 h 2786678"/>
              <a:gd name="connsiteX3" fmla="*/ 2828765 w 2828765"/>
              <a:gd name="connsiteY3" fmla="*/ 2786678 h 2786678"/>
              <a:gd name="connsiteX4" fmla="*/ 227128 w 2828765"/>
              <a:gd name="connsiteY4" fmla="*/ 2786678 h 2786678"/>
              <a:gd name="connsiteX5" fmla="*/ 148387 w 2828765"/>
              <a:gd name="connsiteY5" fmla="*/ 2623223 h 2786678"/>
              <a:gd name="connsiteX6" fmla="*/ 0 w 2828765"/>
              <a:gd name="connsiteY6" fmla="*/ 1888236 h 2786678"/>
              <a:gd name="connsiteX7" fmla="*/ 1888236 w 2828765"/>
              <a:gd name="connsiteY7" fmla="*/ 0 h 27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 descr="Silhouette, Child, Mother, Daughter, Parent, Winter">
            <a:extLst>
              <a:ext uri="{FF2B5EF4-FFF2-40B4-BE49-F238E27FC236}">
                <a16:creationId xmlns:a16="http://schemas.microsoft.com/office/drawing/2014/main" id="{9408F989-B585-B912-863E-FB28BCC6F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8582" y="4982076"/>
            <a:ext cx="2135777" cy="147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4D4534B-D87E-3841-0288-B3D039C0AF42}"/>
              </a:ext>
            </a:extLst>
          </p:cNvPr>
          <p:cNvSpPr txBox="1"/>
          <p:nvPr/>
        </p:nvSpPr>
        <p:spPr>
          <a:xfrm>
            <a:off x="10489194" y="4401133"/>
            <a:ext cx="934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>
                <a:solidFill>
                  <a:schemeClr val="bg1"/>
                </a:solidFill>
              </a:rPr>
              <a:t>Familie</a:t>
            </a:r>
            <a:endParaRPr lang="de-DE" i="1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FDCBB9E-2EE7-92DD-64FF-A70A491FC25C}"/>
              </a:ext>
            </a:extLst>
          </p:cNvPr>
          <p:cNvSpPr txBox="1"/>
          <p:nvPr/>
        </p:nvSpPr>
        <p:spPr>
          <a:xfrm>
            <a:off x="3699101" y="161206"/>
            <a:ext cx="975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>
                <a:solidFill>
                  <a:schemeClr val="bg1"/>
                </a:solidFill>
              </a:rPr>
              <a:t>Zukunft</a:t>
            </a:r>
            <a:endParaRPr lang="de-DE" i="1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37E17E3-7A6C-2A64-DDF0-DFC6C293FF4E}"/>
              </a:ext>
            </a:extLst>
          </p:cNvPr>
          <p:cNvSpPr txBox="1"/>
          <p:nvPr/>
        </p:nvSpPr>
        <p:spPr>
          <a:xfrm>
            <a:off x="10003303" y="2575288"/>
            <a:ext cx="1548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err="1">
                <a:solidFill>
                  <a:schemeClr val="bg1"/>
                </a:solidFill>
              </a:rPr>
              <a:t>Freund:innen</a:t>
            </a:r>
            <a:endParaRPr lang="de-DE" i="1" dirty="0">
              <a:solidFill>
                <a:schemeClr val="bg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515BC06-007A-1063-E539-E971B60C1F35}"/>
              </a:ext>
            </a:extLst>
          </p:cNvPr>
          <p:cNvSpPr txBox="1"/>
          <p:nvPr/>
        </p:nvSpPr>
        <p:spPr>
          <a:xfrm>
            <a:off x="6526265" y="972629"/>
            <a:ext cx="851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>
                <a:solidFill>
                  <a:schemeClr val="bg1"/>
                </a:solidFill>
              </a:rPr>
              <a:t>Schule</a:t>
            </a:r>
            <a:endParaRPr lang="de-DE" i="1" dirty="0">
              <a:solidFill>
                <a:schemeClr val="bg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0917373-EDC0-A24B-D761-EB16E0EF52F8}"/>
              </a:ext>
            </a:extLst>
          </p:cNvPr>
          <p:cNvSpPr txBox="1"/>
          <p:nvPr/>
        </p:nvSpPr>
        <p:spPr>
          <a:xfrm>
            <a:off x="1976284" y="5318809"/>
            <a:ext cx="931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>
                <a:solidFill>
                  <a:schemeClr val="bg1"/>
                </a:solidFill>
              </a:rPr>
              <a:t>Betrieb</a:t>
            </a:r>
            <a:endParaRPr lang="de-DE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664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6BF39-4405-B768-60DB-A6A3AD46C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000" b="1" dirty="0"/>
              <a:t>Was kann Oskar tun, um weniger gestresst zu sein?</a:t>
            </a:r>
            <a:endParaRPr lang="de-DE" sz="4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5A1917-4491-609D-ACE5-6D74463E9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dirty="0">
                <a:solidFill>
                  <a:schemeClr val="accent1"/>
                </a:solidFill>
              </a:rPr>
              <a:t>Oskar – 19 Jahre alt - Berufsschüler (KFZ-Mechatroniker)</a:t>
            </a:r>
          </a:p>
        </p:txBody>
      </p:sp>
      <p:sp>
        <p:nvSpPr>
          <p:cNvPr id="4" name="Google Shape;199;p17">
            <a:extLst>
              <a:ext uri="{FF2B5EF4-FFF2-40B4-BE49-F238E27FC236}">
                <a16:creationId xmlns:a16="http://schemas.microsoft.com/office/drawing/2014/main" id="{91004BAB-DCE4-4E4E-D8FF-57972C25B9FB}"/>
              </a:ext>
            </a:extLst>
          </p:cNvPr>
          <p:cNvSpPr/>
          <p:nvPr/>
        </p:nvSpPr>
        <p:spPr>
          <a:xfrm>
            <a:off x="7337425" y="2616742"/>
            <a:ext cx="4016375" cy="1882052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sng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Familie : </a:t>
            </a:r>
            <a:endParaRPr sz="1400" dirty="0">
              <a:solidFill>
                <a:schemeClr val="tx1"/>
              </a:solidFill>
            </a:endParaRPr>
          </a:p>
          <a:p>
            <a:pPr marL="285750" marR="0" lvl="1" indent="-2921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Char char="-"/>
            </a:pPr>
            <a:r>
              <a:rPr lang="de-DE" sz="14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Alleinerziehende Mutter </a:t>
            </a:r>
            <a:endParaRPr sz="1400" dirty="0">
              <a:solidFill>
                <a:schemeClr val="tx1"/>
              </a:solidFill>
            </a:endParaRPr>
          </a:p>
          <a:p>
            <a:pPr marL="285750" marR="0" lvl="1" indent="-2921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Char char="-"/>
            </a:pPr>
            <a:r>
              <a:rPr lang="de-DE" sz="14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Oskar muss zu Hause viel helfen (Kochen, Putzen) und streitet sich deswegen häufig mit seiner Mutter</a:t>
            </a:r>
            <a:endParaRPr sz="1400" dirty="0">
              <a:solidFill>
                <a:schemeClr val="tx1"/>
              </a:solidFill>
            </a:endParaRPr>
          </a:p>
          <a:p>
            <a:pPr marL="285750" marR="0" lvl="1" indent="-2921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Char char="-"/>
            </a:pPr>
            <a:r>
              <a:rPr lang="de-DE" sz="14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Oskar zockt gerne; darüber gibt es auch immer wieder Streit mit der Mutter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5" name="Google Shape;200;p17">
            <a:extLst>
              <a:ext uri="{FF2B5EF4-FFF2-40B4-BE49-F238E27FC236}">
                <a16:creationId xmlns:a16="http://schemas.microsoft.com/office/drawing/2014/main" id="{4ADB00FA-A16C-9C2E-2432-D2E478035D4B}"/>
              </a:ext>
            </a:extLst>
          </p:cNvPr>
          <p:cNvSpPr/>
          <p:nvPr/>
        </p:nvSpPr>
        <p:spPr>
          <a:xfrm>
            <a:off x="1767921" y="4591651"/>
            <a:ext cx="5007190" cy="1516549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sng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Schule</a:t>
            </a:r>
            <a:endParaRPr sz="1400" b="0" i="0" u="sng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921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Char char="-"/>
            </a:pPr>
            <a:r>
              <a:rPr lang="de-DE" sz="14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Schwierigkeiten in der Schule – Mathe kapiert er nicht und kriegt die Hausaufgaben nie hin</a:t>
            </a:r>
            <a:endParaRPr sz="1400" dirty="0">
              <a:solidFill>
                <a:schemeClr val="tx1"/>
              </a:solidFill>
            </a:endParaRPr>
          </a:p>
          <a:p>
            <a:pPr marL="285750" marR="0" lvl="1" indent="-2921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Char char="-"/>
            </a:pPr>
            <a:r>
              <a:rPr lang="de-DE" sz="14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Durch einen langen Schulweg geht ihm viel Zeit verloren</a:t>
            </a:r>
            <a:endParaRPr sz="1400" dirty="0">
              <a:solidFill>
                <a:schemeClr val="tx1"/>
              </a:solidFill>
            </a:endParaRPr>
          </a:p>
          <a:p>
            <a:pPr marL="285750" marR="0" lvl="1" indent="-2921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Char char="-"/>
            </a:pPr>
            <a:r>
              <a:rPr lang="de-DE" sz="14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Manchmal hat er keine Zeit für die Hausaufgaben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6" name="Google Shape;201;p17">
            <a:extLst>
              <a:ext uri="{FF2B5EF4-FFF2-40B4-BE49-F238E27FC236}">
                <a16:creationId xmlns:a16="http://schemas.microsoft.com/office/drawing/2014/main" id="{495A4352-6246-755A-B3B1-44C89C139E2A}"/>
              </a:ext>
            </a:extLst>
          </p:cNvPr>
          <p:cNvSpPr/>
          <p:nvPr/>
        </p:nvSpPr>
        <p:spPr>
          <a:xfrm>
            <a:off x="6883955" y="4591652"/>
            <a:ext cx="4016374" cy="1516548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0" i="0" u="sng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Zukunft</a:t>
            </a:r>
            <a:r>
              <a:rPr lang="de-DE" sz="14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600" dirty="0">
              <a:solidFill>
                <a:schemeClr val="tx1"/>
              </a:solidFill>
            </a:endParaRPr>
          </a:p>
          <a:p>
            <a:pPr marL="285750" marR="0" lvl="1" indent="-2921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Char char="-"/>
            </a:pPr>
            <a:r>
              <a:rPr lang="de-DE" sz="14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Oskar würde gerne selbstständiger sein – mit eigenem Auto und eigener Wohnung</a:t>
            </a:r>
            <a:endParaRPr sz="1600" dirty="0">
              <a:solidFill>
                <a:schemeClr val="tx1"/>
              </a:solidFill>
            </a:endParaRPr>
          </a:p>
          <a:p>
            <a:pPr marL="285750" marR="0" lvl="1" indent="-2921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Char char="-"/>
            </a:pPr>
            <a:r>
              <a:rPr lang="de-DE" sz="14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Die Verwirklichung seiner Träume scheint aber noch so weit weg zu sein und das nervt ihn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7" name="Google Shape;202;p17">
            <a:extLst>
              <a:ext uri="{FF2B5EF4-FFF2-40B4-BE49-F238E27FC236}">
                <a16:creationId xmlns:a16="http://schemas.microsoft.com/office/drawing/2014/main" id="{2703DF64-E6BE-E1BA-4194-C155D24FA541}"/>
              </a:ext>
            </a:extLst>
          </p:cNvPr>
          <p:cNvSpPr/>
          <p:nvPr/>
        </p:nvSpPr>
        <p:spPr>
          <a:xfrm>
            <a:off x="4924425" y="2616742"/>
            <a:ext cx="2330450" cy="1882052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sng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Freund:innen</a:t>
            </a:r>
            <a:r>
              <a:rPr lang="de-DE" sz="1400" b="0" i="0" u="sng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>
              <a:solidFill>
                <a:schemeClr val="tx1"/>
              </a:solidFill>
            </a:endParaRPr>
          </a:p>
          <a:p>
            <a:pPr marL="285750" marR="0" lvl="1" indent="-29781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Char char="-"/>
            </a:pPr>
            <a:r>
              <a:rPr lang="de-DE" sz="14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Er versteht sich gut mit seinen </a:t>
            </a:r>
            <a:r>
              <a:rPr lang="de-DE" sz="1400" b="0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Freund:innen</a:t>
            </a:r>
            <a:endParaRPr sz="1400" dirty="0">
              <a:solidFill>
                <a:schemeClr val="tx1"/>
              </a:solidFill>
            </a:endParaRPr>
          </a:p>
          <a:p>
            <a:pPr marL="285750" marR="0" lvl="1" indent="-29781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Char char="-"/>
            </a:pPr>
            <a:r>
              <a:rPr lang="de-DE" sz="14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Oskar verbringt nach der Schule noch gerne Zeit mit seinen </a:t>
            </a:r>
            <a:r>
              <a:rPr lang="de-DE" sz="1400" b="0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Klassenkamerad:innen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8" name="Google Shape;203;p17">
            <a:extLst>
              <a:ext uri="{FF2B5EF4-FFF2-40B4-BE49-F238E27FC236}">
                <a16:creationId xmlns:a16="http://schemas.microsoft.com/office/drawing/2014/main" id="{C878AEAD-ABC5-7C20-E772-3191735DA344}"/>
              </a:ext>
            </a:extLst>
          </p:cNvPr>
          <p:cNvSpPr/>
          <p:nvPr/>
        </p:nvSpPr>
        <p:spPr>
          <a:xfrm>
            <a:off x="825564" y="2616741"/>
            <a:ext cx="4016374" cy="1881978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sng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Betrieb</a:t>
            </a:r>
            <a:r>
              <a:rPr lang="de-DE" sz="14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>
              <a:solidFill>
                <a:schemeClr val="tx1"/>
              </a:solidFill>
            </a:endParaRPr>
          </a:p>
          <a:p>
            <a:pPr marL="285750" marR="0" lvl="1" indent="-29781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Char char="-"/>
            </a:pPr>
            <a:r>
              <a:rPr lang="de-DE" sz="1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Im Betrieb gibt es einen Kollegen, mit dem Oskar  immer Ärger hat</a:t>
            </a:r>
            <a:endParaRPr sz="1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9781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Char char="-"/>
            </a:pPr>
            <a:r>
              <a:rPr lang="de-DE" sz="1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der Kollege beleidigt ihn manchmal und sagt, dass es ja nur Spaß sei</a:t>
            </a:r>
            <a:endParaRPr sz="1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9781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Char char="-"/>
            </a:pPr>
            <a:r>
              <a:rPr lang="de-DE" sz="1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der Kollege macht ihn vor dem Chef schlecht</a:t>
            </a:r>
            <a:endParaRPr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99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Grü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</Words>
  <Application>Microsoft Office PowerPoint</Application>
  <PresentationFormat>Breitbild</PresentationFormat>
  <Paragraphs>57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</vt:lpstr>
      <vt:lpstr>Einführung</vt:lpstr>
      <vt:lpstr>Ablauf</vt:lpstr>
      <vt:lpstr>Was ist Stress?</vt:lpstr>
      <vt:lpstr>PowerPoint-Präsentation</vt:lpstr>
      <vt:lpstr>Stresserleben</vt:lpstr>
      <vt:lpstr>Wörterdschungel</vt:lpstr>
      <vt:lpstr>Singübung</vt:lpstr>
      <vt:lpstr>Stress in unterschiedlichen Lebensbereichen</vt:lpstr>
      <vt:lpstr>Was kann Oskar tun, um weniger gestresst zu sein?</vt:lpstr>
      <vt:lpstr>Einführungsvideo</vt:lpstr>
      <vt:lpstr>Datenschutz</vt:lpstr>
      <vt:lpstr>Ablauf ready4life</vt:lpstr>
      <vt:lpstr>Melden Sie sich mit folgendem Passwort an, um jetzt die Eingangsbefragung zu beginnen: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</dc:title>
  <dc:creator>Dominique Brandt</dc:creator>
  <cp:lastModifiedBy>Dominique Brandt</cp:lastModifiedBy>
  <cp:revision>6</cp:revision>
  <dcterms:created xsi:type="dcterms:W3CDTF">2023-06-27T10:15:25Z</dcterms:created>
  <dcterms:modified xsi:type="dcterms:W3CDTF">2023-06-28T10:30:17Z</dcterms:modified>
</cp:coreProperties>
</file>